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4" r:id="rId3"/>
    <p:sldId id="263" r:id="rId4"/>
    <p:sldId id="283" r:id="rId5"/>
    <p:sldId id="261" r:id="rId6"/>
    <p:sldId id="286" r:id="rId7"/>
    <p:sldId id="265" r:id="rId8"/>
    <p:sldId id="267" r:id="rId9"/>
    <p:sldId id="268" r:id="rId10"/>
    <p:sldId id="269" r:id="rId11"/>
    <p:sldId id="270" r:id="rId12"/>
    <p:sldId id="271" r:id="rId13"/>
    <p:sldId id="273" r:id="rId14"/>
    <p:sldId id="275" r:id="rId15"/>
    <p:sldId id="276" r:id="rId16"/>
    <p:sldId id="266" r:id="rId17"/>
    <p:sldId id="272" r:id="rId18"/>
    <p:sldId id="277" r:id="rId19"/>
    <p:sldId id="274" r:id="rId20"/>
    <p:sldId id="278" r:id="rId21"/>
    <p:sldId id="279" r:id="rId22"/>
    <p:sldId id="280" r:id="rId23"/>
    <p:sldId id="287" r:id="rId24"/>
    <p:sldId id="285" r:id="rId25"/>
    <p:sldId id="288" r:id="rId26"/>
    <p:sldId id="282" r:id="rId27"/>
    <p:sldId id="257" r:id="rId28"/>
    <p:sldId id="260" r:id="rId29"/>
    <p:sldId id="259" r:id="rId30"/>
    <p:sldId id="262" r:id="rId31"/>
  </p:sldIdLst>
  <p:sldSz cx="9144000" cy="6858000" type="screen4x3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/>
    <p:restoredTop sz="94745"/>
  </p:normalViewPr>
  <p:slideViewPr>
    <p:cSldViewPr snapToGrid="0" snapToObjects="1">
      <p:cViewPr varScale="1">
        <p:scale>
          <a:sx n="114" d="100"/>
          <a:sy n="114" d="100"/>
        </p:scale>
        <p:origin x="15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B9EC0E5-FE1D-0446-9DAB-2DE6E422F5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C59DA9-DBE1-BF44-A97D-FEABAA7841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73A5E-1012-464D-A857-6CE7A38CA5F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443B9-3077-0742-B1F5-B2FD3A711E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4409C-3E82-AF4E-A437-C4B8DA4390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4961A-8B66-2C40-A865-E846C65163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3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120C0-9B47-2346-8A77-8A54405DC3A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D290F-8952-E34C-9B94-60A7E9E85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52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43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21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17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87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4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69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08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91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1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77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7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31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092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13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072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3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138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675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448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70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19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6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2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172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40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40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50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43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290F-8952-E34C-9B94-60A7E9E855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5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6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4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53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0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1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42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7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88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2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47EB8-6D18-2242-83AE-6F994DA93A12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01791-1B92-634E-A6BC-C83400DD7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2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tiff"/><Relationship Id="rId4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tiff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tiff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tiff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3593-6B71-614C-A19F-16E04CF11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5244" y="2311582"/>
            <a:ext cx="6858000" cy="79999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Cytoflex</a:t>
            </a:r>
            <a:r>
              <a:rPr lang="en-US" dirty="0"/>
              <a:t> Cytometer</a:t>
            </a:r>
            <a:br>
              <a:rPr lang="en-US" dirty="0"/>
            </a:br>
            <a:r>
              <a:rPr lang="en-US" dirty="0"/>
              <a:t>Training April 25, 2018</a:t>
            </a:r>
          </a:p>
        </p:txBody>
      </p:sp>
    </p:spTree>
    <p:extLst>
      <p:ext uri="{BB962C8B-B14F-4D97-AF65-F5344CB8AC3E}">
        <p14:creationId xmlns:p14="http://schemas.microsoft.com/office/powerpoint/2010/main" val="4150839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55A9F1C-C49F-304A-AAA7-BCD41F7F8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72" y="531055"/>
            <a:ext cx="3977372" cy="23896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4B3CD3-BD24-8540-A69E-EC9226E5F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125" y="4348455"/>
            <a:ext cx="3962594" cy="23808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88831B-747D-EF42-B7B5-9589FE5DB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6287" y="489135"/>
            <a:ext cx="3657600" cy="3784600"/>
          </a:xfrm>
          <a:prstGeom prst="rect">
            <a:avLst/>
          </a:prstGeom>
        </p:spPr>
      </p:pic>
      <p:sp>
        <p:nvSpPr>
          <p:cNvPr id="7" name="Bent Arrow 6">
            <a:extLst>
              <a:ext uri="{FF2B5EF4-FFF2-40B4-BE49-F238E27FC236}">
                <a16:creationId xmlns:a16="http://schemas.microsoft.com/office/drawing/2014/main" id="{09726418-5227-7E4E-AEB9-CF8A4987A699}"/>
              </a:ext>
            </a:extLst>
          </p:cNvPr>
          <p:cNvSpPr/>
          <p:nvPr/>
        </p:nvSpPr>
        <p:spPr>
          <a:xfrm rot="20769924" flipH="1">
            <a:off x="5835500" y="1385499"/>
            <a:ext cx="534105" cy="622721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Bent Arrow 7">
            <a:extLst>
              <a:ext uri="{FF2B5EF4-FFF2-40B4-BE49-F238E27FC236}">
                <a16:creationId xmlns:a16="http://schemas.microsoft.com/office/drawing/2014/main" id="{F2026953-11B4-2A4B-AADF-BA0DF746A835}"/>
              </a:ext>
            </a:extLst>
          </p:cNvPr>
          <p:cNvSpPr/>
          <p:nvPr/>
        </p:nvSpPr>
        <p:spPr>
          <a:xfrm rot="20769924" flipH="1">
            <a:off x="6226118" y="941616"/>
            <a:ext cx="534105" cy="622721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1C378C-BAD3-8C4F-8B16-3801608C96C9}"/>
              </a:ext>
            </a:extLst>
          </p:cNvPr>
          <p:cNvSpPr txBox="1"/>
          <p:nvPr/>
        </p:nvSpPr>
        <p:spPr>
          <a:xfrm>
            <a:off x="6720395" y="1473692"/>
            <a:ext cx="17577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Select Plate 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07A580-1BC6-BB49-9955-C541BF3E6974}"/>
              </a:ext>
            </a:extLst>
          </p:cNvPr>
          <p:cNvSpPr txBox="1"/>
          <p:nvPr/>
        </p:nvSpPr>
        <p:spPr>
          <a:xfrm>
            <a:off x="5656555" y="1901300"/>
            <a:ext cx="10194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Fill Wells</a:t>
            </a:r>
          </a:p>
        </p:txBody>
      </p:sp>
      <p:sp>
        <p:nvSpPr>
          <p:cNvPr id="13" name="Bent Arrow 12">
            <a:extLst>
              <a:ext uri="{FF2B5EF4-FFF2-40B4-BE49-F238E27FC236}">
                <a16:creationId xmlns:a16="http://schemas.microsoft.com/office/drawing/2014/main" id="{4B97D581-2725-C943-98C1-CA84B89F5F01}"/>
              </a:ext>
            </a:extLst>
          </p:cNvPr>
          <p:cNvSpPr/>
          <p:nvPr/>
        </p:nvSpPr>
        <p:spPr>
          <a:xfrm rot="3498621" flipH="1">
            <a:off x="1442534" y="1005239"/>
            <a:ext cx="534105" cy="622721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F1677C-23F5-AC40-A3F8-FA17FE47C1BD}"/>
              </a:ext>
            </a:extLst>
          </p:cNvPr>
          <p:cNvSpPr txBox="1"/>
          <p:nvPr/>
        </p:nvSpPr>
        <p:spPr>
          <a:xfrm>
            <a:off x="943993" y="1636450"/>
            <a:ext cx="19856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Set a Tube in place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011F0D-7C21-AD48-B069-D08235A4E1AD}"/>
              </a:ext>
            </a:extLst>
          </p:cNvPr>
          <p:cNvSpPr txBox="1"/>
          <p:nvPr/>
        </p:nvSpPr>
        <p:spPr>
          <a:xfrm>
            <a:off x="1438182" y="88777"/>
            <a:ext cx="6045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Tubes					Plates</a:t>
            </a:r>
          </a:p>
        </p:txBody>
      </p:sp>
    </p:spTree>
    <p:extLst>
      <p:ext uri="{BB962C8B-B14F-4D97-AF65-F5344CB8AC3E}">
        <p14:creationId xmlns:p14="http://schemas.microsoft.com/office/powerpoint/2010/main" val="1629950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130D5A-D032-6E49-9E1F-3BD403A9B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8376"/>
            <a:ext cx="9144000" cy="11599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6FAFB4-6DAE-9F44-B5CD-18027FF9F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160" y="1840070"/>
            <a:ext cx="2795907" cy="28688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C94B06-9FA7-BB4B-B3D3-B5B3D47CC7F5}"/>
              </a:ext>
            </a:extLst>
          </p:cNvPr>
          <p:cNvSpPr txBox="1"/>
          <p:nvPr/>
        </p:nvSpPr>
        <p:spPr>
          <a:xfrm>
            <a:off x="6724790" y="1872818"/>
            <a:ext cx="15965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Label your Dye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7F5B82-4B8C-5541-A218-1807C6A2B428}"/>
              </a:ext>
            </a:extLst>
          </p:cNvPr>
          <p:cNvSpPr txBox="1"/>
          <p:nvPr/>
        </p:nvSpPr>
        <p:spPr>
          <a:xfrm>
            <a:off x="3632445" y="1846351"/>
            <a:ext cx="27772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Select Channels to record</a:t>
            </a:r>
          </a:p>
        </p:txBody>
      </p:sp>
      <p:sp>
        <p:nvSpPr>
          <p:cNvPr id="19" name="Title 19">
            <a:extLst>
              <a:ext uri="{FF2B5EF4-FFF2-40B4-BE49-F238E27FC236}">
                <a16:creationId xmlns:a16="http://schemas.microsoft.com/office/drawing/2014/main" id="{CF2E1855-A517-884B-A0AD-4515CA709FD6}"/>
              </a:ext>
            </a:extLst>
          </p:cNvPr>
          <p:cNvSpPr txBox="1">
            <a:spLocks/>
          </p:cNvSpPr>
          <p:nvPr/>
        </p:nvSpPr>
        <p:spPr>
          <a:xfrm>
            <a:off x="1402673" y="124287"/>
            <a:ext cx="6205490" cy="73684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Run Samples – Choose Detectors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445" y="2215683"/>
            <a:ext cx="4688847" cy="3918468"/>
          </a:xfrm>
          <a:prstGeom prst="rect">
            <a:avLst/>
          </a:prstGeom>
        </p:spPr>
      </p:pic>
      <p:sp>
        <p:nvSpPr>
          <p:cNvPr id="9" name="Bent Arrow 8">
            <a:extLst>
              <a:ext uri="{FF2B5EF4-FFF2-40B4-BE49-F238E27FC236}">
                <a16:creationId xmlns:a16="http://schemas.microsoft.com/office/drawing/2014/main" id="{D5045068-7EA0-B247-8BF5-E77DB517ECA6}"/>
              </a:ext>
            </a:extLst>
          </p:cNvPr>
          <p:cNvSpPr/>
          <p:nvPr/>
        </p:nvSpPr>
        <p:spPr>
          <a:xfrm rot="4426331">
            <a:off x="5001784" y="2286873"/>
            <a:ext cx="758293" cy="459339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>
            <a:extLst>
              <a:ext uri="{FF2B5EF4-FFF2-40B4-BE49-F238E27FC236}">
                <a16:creationId xmlns:a16="http://schemas.microsoft.com/office/drawing/2014/main" id="{12763C3D-E351-6749-9178-20820A3A3A61}"/>
              </a:ext>
            </a:extLst>
          </p:cNvPr>
          <p:cNvSpPr/>
          <p:nvPr/>
        </p:nvSpPr>
        <p:spPr>
          <a:xfrm rot="13225762" flipH="1">
            <a:off x="3354088" y="2271026"/>
            <a:ext cx="774548" cy="573245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ent Arrow 9">
            <a:extLst>
              <a:ext uri="{FF2B5EF4-FFF2-40B4-BE49-F238E27FC236}">
                <a16:creationId xmlns:a16="http://schemas.microsoft.com/office/drawing/2014/main" id="{662E3484-8DDF-8641-A55C-ACAD2E05E126}"/>
              </a:ext>
            </a:extLst>
          </p:cNvPr>
          <p:cNvSpPr/>
          <p:nvPr/>
        </p:nvSpPr>
        <p:spPr>
          <a:xfrm rot="15753486" flipH="1">
            <a:off x="6929017" y="2307778"/>
            <a:ext cx="574762" cy="543421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8" t="9918" r="42791" b="25821"/>
          <a:stretch/>
        </p:blipFill>
        <p:spPr>
          <a:xfrm>
            <a:off x="5209563" y="3282105"/>
            <a:ext cx="3809601" cy="346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77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BE65EA-4546-5644-9159-5750A3223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43" y="672976"/>
            <a:ext cx="955690" cy="463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74C68C-E820-1746-9591-7B8EA739A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93" y="1313896"/>
            <a:ext cx="2140230" cy="4777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380A53-C994-7944-B5CC-1F914B6BBA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812" b="1194"/>
          <a:stretch/>
        </p:blipFill>
        <p:spPr>
          <a:xfrm>
            <a:off x="2752076" y="1095747"/>
            <a:ext cx="6205493" cy="50831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E96ED4-B592-7749-A1C4-9768D0F030ED}"/>
              </a:ext>
            </a:extLst>
          </p:cNvPr>
          <p:cNvSpPr txBox="1"/>
          <p:nvPr/>
        </p:nvSpPr>
        <p:spPr>
          <a:xfrm>
            <a:off x="5566299" y="6134470"/>
            <a:ext cx="195308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Always Setup TIME</a:t>
            </a:r>
          </a:p>
          <a:p>
            <a:r>
              <a:rPr lang="en-US" dirty="0"/>
              <a:t>histogram</a:t>
            </a:r>
          </a:p>
        </p:txBody>
      </p:sp>
      <p:sp>
        <p:nvSpPr>
          <p:cNvPr id="17" name="Bent Arrow 16">
            <a:extLst>
              <a:ext uri="{FF2B5EF4-FFF2-40B4-BE49-F238E27FC236}">
                <a16:creationId xmlns:a16="http://schemas.microsoft.com/office/drawing/2014/main" id="{1A5AE23C-81A3-A949-9CE5-F6E7018131AA}"/>
              </a:ext>
            </a:extLst>
          </p:cNvPr>
          <p:cNvSpPr/>
          <p:nvPr/>
        </p:nvSpPr>
        <p:spPr>
          <a:xfrm rot="4612199" flipH="1">
            <a:off x="7080051" y="5860952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760C5C-A7C9-1542-82EB-3D1B1956FEBA}"/>
              </a:ext>
            </a:extLst>
          </p:cNvPr>
          <p:cNvSpPr txBox="1"/>
          <p:nvPr/>
        </p:nvSpPr>
        <p:spPr>
          <a:xfrm>
            <a:off x="2780192" y="374340"/>
            <a:ext cx="148996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Always setup </a:t>
            </a:r>
            <a:r>
              <a:rPr lang="en-US" dirty="0" err="1"/>
              <a:t>FSCxSSC</a:t>
            </a:r>
            <a:endParaRPr lang="en-US" dirty="0"/>
          </a:p>
        </p:txBody>
      </p:sp>
      <p:sp>
        <p:nvSpPr>
          <p:cNvPr id="23" name="Bent Arrow 22">
            <a:extLst>
              <a:ext uri="{FF2B5EF4-FFF2-40B4-BE49-F238E27FC236}">
                <a16:creationId xmlns:a16="http://schemas.microsoft.com/office/drawing/2014/main" id="{77B6F2D9-3BFF-3B45-9069-8E58324E64DB}"/>
              </a:ext>
            </a:extLst>
          </p:cNvPr>
          <p:cNvSpPr/>
          <p:nvPr/>
        </p:nvSpPr>
        <p:spPr>
          <a:xfrm rot="16987801" flipH="1" flipV="1">
            <a:off x="3699138" y="882057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D2770E-8881-0547-B13F-DEC6A3ECE209}"/>
              </a:ext>
            </a:extLst>
          </p:cNvPr>
          <p:cNvSpPr txBox="1"/>
          <p:nvPr/>
        </p:nvSpPr>
        <p:spPr>
          <a:xfrm>
            <a:off x="5711303" y="322554"/>
            <a:ext cx="30509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Useful to setup singlet gate </a:t>
            </a:r>
          </a:p>
          <a:p>
            <a:r>
              <a:rPr lang="en-US" dirty="0"/>
              <a:t>FSC-A x FSC-H</a:t>
            </a:r>
          </a:p>
        </p:txBody>
      </p:sp>
      <p:sp>
        <p:nvSpPr>
          <p:cNvPr id="28" name="Bent Arrow 27">
            <a:extLst>
              <a:ext uri="{FF2B5EF4-FFF2-40B4-BE49-F238E27FC236}">
                <a16:creationId xmlns:a16="http://schemas.microsoft.com/office/drawing/2014/main" id="{5105081F-ABDB-344A-8A26-AE83F5AF6F36}"/>
              </a:ext>
            </a:extLst>
          </p:cNvPr>
          <p:cNvSpPr/>
          <p:nvPr/>
        </p:nvSpPr>
        <p:spPr>
          <a:xfrm rot="19163857" flipH="1" flipV="1">
            <a:off x="6806321" y="908691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B1D5D8-BE26-974D-8CF0-8BE4E3B85906}"/>
              </a:ext>
            </a:extLst>
          </p:cNvPr>
          <p:cNvSpPr txBox="1"/>
          <p:nvPr/>
        </p:nvSpPr>
        <p:spPr>
          <a:xfrm>
            <a:off x="221941" y="6418555"/>
            <a:ext cx="3737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*Setup gates after or during collection.</a:t>
            </a:r>
          </a:p>
        </p:txBody>
      </p:sp>
      <p:sp>
        <p:nvSpPr>
          <p:cNvPr id="30" name="Title 19">
            <a:extLst>
              <a:ext uri="{FF2B5EF4-FFF2-40B4-BE49-F238E27FC236}">
                <a16:creationId xmlns:a16="http://schemas.microsoft.com/office/drawing/2014/main" id="{B0AAF639-8B2D-1249-854A-11743F949506}"/>
              </a:ext>
            </a:extLst>
          </p:cNvPr>
          <p:cNvSpPr txBox="1">
            <a:spLocks/>
          </p:cNvSpPr>
          <p:nvPr/>
        </p:nvSpPr>
        <p:spPr>
          <a:xfrm>
            <a:off x="115411" y="0"/>
            <a:ext cx="6205490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Setup Plots</a:t>
            </a:r>
          </a:p>
        </p:txBody>
      </p:sp>
    </p:spTree>
    <p:extLst>
      <p:ext uri="{BB962C8B-B14F-4D97-AF65-F5344CB8AC3E}">
        <p14:creationId xmlns:p14="http://schemas.microsoft.com/office/powerpoint/2010/main" val="1865471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BE65EA-4546-5644-9159-5750A3223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43" y="672976"/>
            <a:ext cx="955690" cy="4633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74C68C-E820-1746-9591-7B8EA739A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93" y="1313896"/>
            <a:ext cx="2140230" cy="4777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380A53-C994-7944-B5CC-1F914B6BBA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812" b="1194"/>
          <a:stretch/>
        </p:blipFill>
        <p:spPr>
          <a:xfrm>
            <a:off x="2752076" y="1095747"/>
            <a:ext cx="6205493" cy="50831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E96ED4-B592-7749-A1C4-9768D0F030ED}"/>
              </a:ext>
            </a:extLst>
          </p:cNvPr>
          <p:cNvSpPr txBox="1"/>
          <p:nvPr/>
        </p:nvSpPr>
        <p:spPr>
          <a:xfrm>
            <a:off x="5566299" y="6134470"/>
            <a:ext cx="195308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Always Setup TIME</a:t>
            </a:r>
          </a:p>
          <a:p>
            <a:r>
              <a:rPr lang="en-US" dirty="0"/>
              <a:t>histogram</a:t>
            </a:r>
          </a:p>
        </p:txBody>
      </p:sp>
      <p:sp>
        <p:nvSpPr>
          <p:cNvPr id="17" name="Bent Arrow 16">
            <a:extLst>
              <a:ext uri="{FF2B5EF4-FFF2-40B4-BE49-F238E27FC236}">
                <a16:creationId xmlns:a16="http://schemas.microsoft.com/office/drawing/2014/main" id="{1A5AE23C-81A3-A949-9CE5-F6E7018131AA}"/>
              </a:ext>
            </a:extLst>
          </p:cNvPr>
          <p:cNvSpPr/>
          <p:nvPr/>
        </p:nvSpPr>
        <p:spPr>
          <a:xfrm rot="4612199" flipH="1">
            <a:off x="7080051" y="5860952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760C5C-A7C9-1542-82EB-3D1B1956FEBA}"/>
              </a:ext>
            </a:extLst>
          </p:cNvPr>
          <p:cNvSpPr txBox="1"/>
          <p:nvPr/>
        </p:nvSpPr>
        <p:spPr>
          <a:xfrm>
            <a:off x="2780192" y="374340"/>
            <a:ext cx="148996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Always setup </a:t>
            </a:r>
            <a:r>
              <a:rPr lang="en-US" dirty="0" err="1"/>
              <a:t>FSCxSSC</a:t>
            </a:r>
            <a:endParaRPr lang="en-US" dirty="0"/>
          </a:p>
        </p:txBody>
      </p:sp>
      <p:sp>
        <p:nvSpPr>
          <p:cNvPr id="23" name="Bent Arrow 22">
            <a:extLst>
              <a:ext uri="{FF2B5EF4-FFF2-40B4-BE49-F238E27FC236}">
                <a16:creationId xmlns:a16="http://schemas.microsoft.com/office/drawing/2014/main" id="{77B6F2D9-3BFF-3B45-9069-8E58324E64DB}"/>
              </a:ext>
            </a:extLst>
          </p:cNvPr>
          <p:cNvSpPr/>
          <p:nvPr/>
        </p:nvSpPr>
        <p:spPr>
          <a:xfrm rot="16987801" flipH="1" flipV="1">
            <a:off x="3699138" y="882057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D2770E-8881-0547-B13F-DEC6A3ECE209}"/>
              </a:ext>
            </a:extLst>
          </p:cNvPr>
          <p:cNvSpPr txBox="1"/>
          <p:nvPr/>
        </p:nvSpPr>
        <p:spPr>
          <a:xfrm>
            <a:off x="5711303" y="322554"/>
            <a:ext cx="305095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Useful to setup singlet gate </a:t>
            </a:r>
          </a:p>
          <a:p>
            <a:r>
              <a:rPr lang="en-US" dirty="0"/>
              <a:t>FSC-A x FSC-H</a:t>
            </a:r>
          </a:p>
        </p:txBody>
      </p:sp>
      <p:sp>
        <p:nvSpPr>
          <p:cNvPr id="28" name="Bent Arrow 27">
            <a:extLst>
              <a:ext uri="{FF2B5EF4-FFF2-40B4-BE49-F238E27FC236}">
                <a16:creationId xmlns:a16="http://schemas.microsoft.com/office/drawing/2014/main" id="{5105081F-ABDB-344A-8A26-AE83F5AF6F36}"/>
              </a:ext>
            </a:extLst>
          </p:cNvPr>
          <p:cNvSpPr/>
          <p:nvPr/>
        </p:nvSpPr>
        <p:spPr>
          <a:xfrm rot="19163857" flipH="1" flipV="1">
            <a:off x="6806321" y="908691"/>
            <a:ext cx="723959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FE269B15-23CC-1640-8C0F-BC1535492748}"/>
              </a:ext>
            </a:extLst>
          </p:cNvPr>
          <p:cNvSpPr/>
          <p:nvPr/>
        </p:nvSpPr>
        <p:spPr>
          <a:xfrm>
            <a:off x="177553" y="168676"/>
            <a:ext cx="8700117" cy="6010182"/>
          </a:xfrm>
          <a:custGeom>
            <a:avLst/>
            <a:gdLst>
              <a:gd name="connsiteX0" fmla="*/ 0 w 8700117"/>
              <a:gd name="connsiteY0" fmla="*/ 8877 h 6010182"/>
              <a:gd name="connsiteX1" fmla="*/ 8682362 w 8700117"/>
              <a:gd name="connsiteY1" fmla="*/ 0 h 6010182"/>
              <a:gd name="connsiteX2" fmla="*/ 8700117 w 8700117"/>
              <a:gd name="connsiteY2" fmla="*/ 3666477 h 6010182"/>
              <a:gd name="connsiteX3" fmla="*/ 5548544 w 8700117"/>
              <a:gd name="connsiteY3" fmla="*/ 3693110 h 6010182"/>
              <a:gd name="connsiteX4" fmla="*/ 5575177 w 8700117"/>
              <a:gd name="connsiteY4" fmla="*/ 5948039 h 6010182"/>
              <a:gd name="connsiteX5" fmla="*/ 177554 w 8700117"/>
              <a:gd name="connsiteY5" fmla="*/ 6010182 h 6010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00117" h="6010182">
                <a:moveTo>
                  <a:pt x="0" y="8877"/>
                </a:moveTo>
                <a:lnTo>
                  <a:pt x="8682362" y="0"/>
                </a:lnTo>
                <a:cubicBezTo>
                  <a:pt x="8688280" y="1222159"/>
                  <a:pt x="8694199" y="2444318"/>
                  <a:pt x="8700117" y="3666477"/>
                </a:cubicBezTo>
                <a:lnTo>
                  <a:pt x="5548544" y="3693110"/>
                </a:lnTo>
                <a:lnTo>
                  <a:pt x="5575177" y="5948039"/>
                </a:lnTo>
                <a:lnTo>
                  <a:pt x="177554" y="6010182"/>
                </a:lnTo>
              </a:path>
            </a:pathLst>
          </a:custGeom>
          <a:solidFill>
            <a:schemeClr val="accent3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E72EC3-CE8A-044D-867A-2CA39158FC8A}"/>
              </a:ext>
            </a:extLst>
          </p:cNvPr>
          <p:cNvSpPr txBox="1"/>
          <p:nvPr/>
        </p:nvSpPr>
        <p:spPr>
          <a:xfrm>
            <a:off x="1759347" y="2912734"/>
            <a:ext cx="2638917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TIME: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View Peristaltic pump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Watch for Clogs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Gate “good” 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Title 19">
            <a:extLst>
              <a:ext uri="{FF2B5EF4-FFF2-40B4-BE49-F238E27FC236}">
                <a16:creationId xmlns:a16="http://schemas.microsoft.com/office/drawing/2014/main" id="{65E0517A-801F-2A4F-93B4-91B835714E6B}"/>
              </a:ext>
            </a:extLst>
          </p:cNvPr>
          <p:cNvSpPr txBox="1">
            <a:spLocks/>
          </p:cNvSpPr>
          <p:nvPr/>
        </p:nvSpPr>
        <p:spPr>
          <a:xfrm>
            <a:off x="115411" y="0"/>
            <a:ext cx="6205490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Setup Plots</a:t>
            </a:r>
          </a:p>
        </p:txBody>
      </p:sp>
    </p:spTree>
    <p:extLst>
      <p:ext uri="{BB962C8B-B14F-4D97-AF65-F5344CB8AC3E}">
        <p14:creationId xmlns:p14="http://schemas.microsoft.com/office/powerpoint/2010/main" val="2638050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081"/>
          <a:stretch/>
        </p:blipFill>
        <p:spPr>
          <a:xfrm>
            <a:off x="-1" y="503667"/>
            <a:ext cx="4553712" cy="4610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61A7C1-85C8-6C41-A8F4-525B424CB6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393"/>
          <a:stretch/>
        </p:blipFill>
        <p:spPr>
          <a:xfrm>
            <a:off x="2221358" y="1705666"/>
            <a:ext cx="2515233" cy="455424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0AC60D-1344-8F46-888E-E5F9A0C511EA}"/>
              </a:ext>
            </a:extLst>
          </p:cNvPr>
          <p:cNvCxnSpPr>
            <a:cxnSpLocks/>
          </p:cNvCxnSpPr>
          <p:nvPr/>
        </p:nvCxnSpPr>
        <p:spPr>
          <a:xfrm>
            <a:off x="1594959" y="844533"/>
            <a:ext cx="701336" cy="13316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E09D6-78CE-764A-B53E-51480BC1F307}"/>
              </a:ext>
            </a:extLst>
          </p:cNvPr>
          <p:cNvCxnSpPr>
            <a:cxnSpLocks/>
          </p:cNvCxnSpPr>
          <p:nvPr/>
        </p:nvCxnSpPr>
        <p:spPr>
          <a:xfrm>
            <a:off x="1586081" y="2913030"/>
            <a:ext cx="701336" cy="3195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8878E66A-94F8-D342-9CC6-B6EF26CD28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4684" y="875193"/>
            <a:ext cx="2962476" cy="5444998"/>
          </a:xfrm>
          <a:prstGeom prst="rect">
            <a:avLst/>
          </a:prstGeom>
        </p:spPr>
      </p:pic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FC7C3C32-7D3E-184A-BEC3-BAF9D8BBE53F}"/>
              </a:ext>
            </a:extLst>
          </p:cNvPr>
          <p:cNvCxnSpPr>
            <a:cxnSpLocks/>
          </p:cNvCxnSpPr>
          <p:nvPr/>
        </p:nvCxnSpPr>
        <p:spPr>
          <a:xfrm flipV="1">
            <a:off x="4544567" y="1926455"/>
            <a:ext cx="1199284" cy="1068516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Bent Arrow 22">
            <a:extLst>
              <a:ext uri="{FF2B5EF4-FFF2-40B4-BE49-F238E27FC236}">
                <a16:creationId xmlns:a16="http://schemas.microsoft.com/office/drawing/2014/main" id="{ADCB8AAA-4216-ED4A-8DC2-AA5931396321}"/>
              </a:ext>
            </a:extLst>
          </p:cNvPr>
          <p:cNvSpPr/>
          <p:nvPr/>
        </p:nvSpPr>
        <p:spPr>
          <a:xfrm rot="21420084" flipH="1">
            <a:off x="8231714" y="5361801"/>
            <a:ext cx="672491" cy="1039545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3F88C5-557E-D44E-931F-D105ADC2041F}"/>
              </a:ext>
            </a:extLst>
          </p:cNvPr>
          <p:cNvSpPr txBox="1"/>
          <p:nvPr/>
        </p:nvSpPr>
        <p:spPr>
          <a:xfrm>
            <a:off x="5211192" y="6399892"/>
            <a:ext cx="3932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Always begin with Recommended Gains</a:t>
            </a:r>
          </a:p>
        </p:txBody>
      </p:sp>
      <p:sp>
        <p:nvSpPr>
          <p:cNvPr id="25" name="Title 19">
            <a:extLst>
              <a:ext uri="{FF2B5EF4-FFF2-40B4-BE49-F238E27FC236}">
                <a16:creationId xmlns:a16="http://schemas.microsoft.com/office/drawing/2014/main" id="{DA3A659B-4298-CD43-8A9D-C24409BFBAAE}"/>
              </a:ext>
            </a:extLst>
          </p:cNvPr>
          <p:cNvSpPr txBox="1">
            <a:spLocks/>
          </p:cNvSpPr>
          <p:nvPr/>
        </p:nvSpPr>
        <p:spPr>
          <a:xfrm>
            <a:off x="115410" y="26631"/>
            <a:ext cx="6205490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Acquisition Settings</a:t>
            </a:r>
          </a:p>
        </p:txBody>
      </p:sp>
      <p:sp>
        <p:nvSpPr>
          <p:cNvPr id="26" name="Title 19">
            <a:extLst>
              <a:ext uri="{FF2B5EF4-FFF2-40B4-BE49-F238E27FC236}">
                <a16:creationId xmlns:a16="http://schemas.microsoft.com/office/drawing/2014/main" id="{0ADD8DA5-F301-0240-945A-F3D5D4BA86A6}"/>
              </a:ext>
            </a:extLst>
          </p:cNvPr>
          <p:cNvSpPr txBox="1">
            <a:spLocks/>
          </p:cNvSpPr>
          <p:nvPr/>
        </p:nvSpPr>
        <p:spPr>
          <a:xfrm>
            <a:off x="6081205" y="195309"/>
            <a:ext cx="3435657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Gains</a:t>
            </a:r>
          </a:p>
        </p:txBody>
      </p:sp>
    </p:spTree>
    <p:extLst>
      <p:ext uri="{BB962C8B-B14F-4D97-AF65-F5344CB8AC3E}">
        <p14:creationId xmlns:p14="http://schemas.microsoft.com/office/powerpoint/2010/main" val="261281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081"/>
          <a:stretch/>
        </p:blipFill>
        <p:spPr>
          <a:xfrm>
            <a:off x="0" y="672354"/>
            <a:ext cx="4553712" cy="4610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61A7C1-85C8-6C41-A8F4-525B424CB6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393"/>
          <a:stretch/>
        </p:blipFill>
        <p:spPr>
          <a:xfrm>
            <a:off x="2221359" y="1874353"/>
            <a:ext cx="2515233" cy="455424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0AC60D-1344-8F46-888E-E5F9A0C511EA}"/>
              </a:ext>
            </a:extLst>
          </p:cNvPr>
          <p:cNvCxnSpPr>
            <a:cxnSpLocks/>
          </p:cNvCxnSpPr>
          <p:nvPr/>
        </p:nvCxnSpPr>
        <p:spPr>
          <a:xfrm>
            <a:off x="1594960" y="1013220"/>
            <a:ext cx="701336" cy="13316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E09D6-78CE-764A-B53E-51480BC1F307}"/>
              </a:ext>
            </a:extLst>
          </p:cNvPr>
          <p:cNvCxnSpPr>
            <a:cxnSpLocks/>
          </p:cNvCxnSpPr>
          <p:nvPr/>
        </p:nvCxnSpPr>
        <p:spPr>
          <a:xfrm>
            <a:off x="1586082" y="3081717"/>
            <a:ext cx="701336" cy="3195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FC7C3C32-7D3E-184A-BEC3-BAF9D8BBE53F}"/>
              </a:ext>
            </a:extLst>
          </p:cNvPr>
          <p:cNvCxnSpPr>
            <a:cxnSpLocks/>
          </p:cNvCxnSpPr>
          <p:nvPr/>
        </p:nvCxnSpPr>
        <p:spPr>
          <a:xfrm flipV="1">
            <a:off x="4544568" y="2095142"/>
            <a:ext cx="1199284" cy="1068516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BBC3DBC-A22D-6D46-BB4E-FB81202BCD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037" y="1140731"/>
            <a:ext cx="2866877" cy="53311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75BC52-85D3-4B4C-845B-B26AD0CF3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037" y="1105221"/>
            <a:ext cx="2866877" cy="53311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4CBAF1-55F7-E047-9C37-0C2BE37FE537}"/>
              </a:ext>
            </a:extLst>
          </p:cNvPr>
          <p:cNvSpPr txBox="1"/>
          <p:nvPr/>
        </p:nvSpPr>
        <p:spPr>
          <a:xfrm>
            <a:off x="7361069" y="2753568"/>
            <a:ext cx="1578746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Default is Automatic</a:t>
            </a:r>
          </a:p>
          <a:p>
            <a:r>
              <a:rPr lang="en-US" dirty="0"/>
              <a:t>You may need Manual</a:t>
            </a:r>
          </a:p>
        </p:txBody>
      </p:sp>
      <p:sp>
        <p:nvSpPr>
          <p:cNvPr id="14" name="Bent Arrow 13">
            <a:extLst>
              <a:ext uri="{FF2B5EF4-FFF2-40B4-BE49-F238E27FC236}">
                <a16:creationId xmlns:a16="http://schemas.microsoft.com/office/drawing/2014/main" id="{3487ACA8-5932-9D4C-9654-6221C921BB65}"/>
              </a:ext>
            </a:extLst>
          </p:cNvPr>
          <p:cNvSpPr/>
          <p:nvPr/>
        </p:nvSpPr>
        <p:spPr>
          <a:xfrm rot="21420084" flipH="1">
            <a:off x="6759590" y="2319732"/>
            <a:ext cx="911528" cy="549308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itle 19">
            <a:extLst>
              <a:ext uri="{FF2B5EF4-FFF2-40B4-BE49-F238E27FC236}">
                <a16:creationId xmlns:a16="http://schemas.microsoft.com/office/drawing/2014/main" id="{E62F540E-6E23-6E4B-9411-84E77C0D0941}"/>
              </a:ext>
            </a:extLst>
          </p:cNvPr>
          <p:cNvSpPr txBox="1">
            <a:spLocks/>
          </p:cNvSpPr>
          <p:nvPr/>
        </p:nvSpPr>
        <p:spPr>
          <a:xfrm>
            <a:off x="115410" y="97664"/>
            <a:ext cx="6205490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Acquisition Settings</a:t>
            </a:r>
          </a:p>
        </p:txBody>
      </p:sp>
      <p:sp>
        <p:nvSpPr>
          <p:cNvPr id="16" name="Title 19">
            <a:extLst>
              <a:ext uri="{FF2B5EF4-FFF2-40B4-BE49-F238E27FC236}">
                <a16:creationId xmlns:a16="http://schemas.microsoft.com/office/drawing/2014/main" id="{681C4AA1-E048-A74D-8322-410CEBDBDB70}"/>
              </a:ext>
            </a:extLst>
          </p:cNvPr>
          <p:cNvSpPr txBox="1">
            <a:spLocks/>
          </p:cNvSpPr>
          <p:nvPr/>
        </p:nvSpPr>
        <p:spPr>
          <a:xfrm>
            <a:off x="6081205" y="506039"/>
            <a:ext cx="3435657" cy="73684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322703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16" y="626800"/>
            <a:ext cx="8445500" cy="4610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61A7C1-85C8-6C41-A8F4-525B424CB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3875" y="1828799"/>
            <a:ext cx="6045278" cy="455424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0AC60D-1344-8F46-888E-E5F9A0C511EA}"/>
              </a:ext>
            </a:extLst>
          </p:cNvPr>
          <p:cNvCxnSpPr>
            <a:cxnSpLocks/>
          </p:cNvCxnSpPr>
          <p:nvPr/>
        </p:nvCxnSpPr>
        <p:spPr>
          <a:xfrm>
            <a:off x="1997476" y="967666"/>
            <a:ext cx="701336" cy="13316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E09D6-78CE-764A-B53E-51480BC1F307}"/>
              </a:ext>
            </a:extLst>
          </p:cNvPr>
          <p:cNvCxnSpPr>
            <a:cxnSpLocks/>
          </p:cNvCxnSpPr>
          <p:nvPr/>
        </p:nvCxnSpPr>
        <p:spPr>
          <a:xfrm>
            <a:off x="1988598" y="3036163"/>
            <a:ext cx="701336" cy="3195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ame 17">
            <a:extLst>
              <a:ext uri="{FF2B5EF4-FFF2-40B4-BE49-F238E27FC236}">
                <a16:creationId xmlns:a16="http://schemas.microsoft.com/office/drawing/2014/main" id="{FC2F30BE-5308-7B4A-8C1F-755CF7DA0CFF}"/>
              </a:ext>
            </a:extLst>
          </p:cNvPr>
          <p:cNvSpPr/>
          <p:nvPr/>
        </p:nvSpPr>
        <p:spPr>
          <a:xfrm>
            <a:off x="5303520" y="2340864"/>
            <a:ext cx="585216" cy="3867912"/>
          </a:xfrm>
          <a:prstGeom prst="frame">
            <a:avLst>
              <a:gd name="adj1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589DA5BA-5470-9E4E-AB54-3038CD7A6FEC}"/>
              </a:ext>
            </a:extLst>
          </p:cNvPr>
          <p:cNvSpPr txBox="1">
            <a:spLocks/>
          </p:cNvSpPr>
          <p:nvPr/>
        </p:nvSpPr>
        <p:spPr>
          <a:xfrm>
            <a:off x="115409" y="97664"/>
            <a:ext cx="7288567" cy="73684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Acquisition Settings – Control Panel</a:t>
            </a:r>
          </a:p>
        </p:txBody>
      </p:sp>
    </p:spTree>
    <p:extLst>
      <p:ext uri="{BB962C8B-B14F-4D97-AF65-F5344CB8AC3E}">
        <p14:creationId xmlns:p14="http://schemas.microsoft.com/office/powerpoint/2010/main" val="1063840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162"/>
          <a:stretch/>
        </p:blipFill>
        <p:spPr>
          <a:xfrm>
            <a:off x="402516" y="626800"/>
            <a:ext cx="4462447" cy="4610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61A7C1-85C8-6C41-A8F4-525B424CB6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495"/>
          <a:stretch/>
        </p:blipFill>
        <p:spPr>
          <a:xfrm>
            <a:off x="2623875" y="1828799"/>
            <a:ext cx="2569562" cy="455424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0AC60D-1344-8F46-888E-E5F9A0C511EA}"/>
              </a:ext>
            </a:extLst>
          </p:cNvPr>
          <p:cNvCxnSpPr>
            <a:cxnSpLocks/>
          </p:cNvCxnSpPr>
          <p:nvPr/>
        </p:nvCxnSpPr>
        <p:spPr>
          <a:xfrm>
            <a:off x="1997476" y="967666"/>
            <a:ext cx="701336" cy="13316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E09D6-78CE-764A-B53E-51480BC1F307}"/>
              </a:ext>
            </a:extLst>
          </p:cNvPr>
          <p:cNvCxnSpPr>
            <a:cxnSpLocks/>
          </p:cNvCxnSpPr>
          <p:nvPr/>
        </p:nvCxnSpPr>
        <p:spPr>
          <a:xfrm>
            <a:off x="1988598" y="3036163"/>
            <a:ext cx="701336" cy="31959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own Arrow 2">
            <a:extLst>
              <a:ext uri="{FF2B5EF4-FFF2-40B4-BE49-F238E27FC236}">
                <a16:creationId xmlns:a16="http://schemas.microsoft.com/office/drawing/2014/main" id="{E5100268-951F-2240-A7CE-4B76B2F074C9}"/>
              </a:ext>
            </a:extLst>
          </p:cNvPr>
          <p:cNvSpPr/>
          <p:nvPr/>
        </p:nvSpPr>
        <p:spPr>
          <a:xfrm rot="5400000">
            <a:off x="5353235" y="5530790"/>
            <a:ext cx="248575" cy="6391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8AEA3E68-D8D5-EA45-8D73-18C56BED14EA}"/>
              </a:ext>
            </a:extLst>
          </p:cNvPr>
          <p:cNvSpPr/>
          <p:nvPr/>
        </p:nvSpPr>
        <p:spPr>
          <a:xfrm rot="5400000">
            <a:off x="5188997" y="3928372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98360-D4C1-0B47-BBF0-8449E65E4461}"/>
              </a:ext>
            </a:extLst>
          </p:cNvPr>
          <p:cNvSpPr txBox="1"/>
          <p:nvPr/>
        </p:nvSpPr>
        <p:spPr>
          <a:xfrm>
            <a:off x="5575177" y="4065973"/>
            <a:ext cx="266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default is pretty low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426047-B496-644C-AF31-AEB3A596467C}"/>
              </a:ext>
            </a:extLst>
          </p:cNvPr>
          <p:cNvSpPr txBox="1"/>
          <p:nvPr/>
        </p:nvSpPr>
        <p:spPr>
          <a:xfrm>
            <a:off x="5709822" y="5150528"/>
            <a:ext cx="266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</a:t>
            </a:r>
          </a:p>
        </p:txBody>
      </p:sp>
      <p:sp>
        <p:nvSpPr>
          <p:cNvPr id="15" name="Bent Arrow 14">
            <a:extLst>
              <a:ext uri="{FF2B5EF4-FFF2-40B4-BE49-F238E27FC236}">
                <a16:creationId xmlns:a16="http://schemas.microsoft.com/office/drawing/2014/main" id="{EE91B203-C849-E443-A133-B57EF39AE9E0}"/>
              </a:ext>
            </a:extLst>
          </p:cNvPr>
          <p:cNvSpPr/>
          <p:nvPr/>
        </p:nvSpPr>
        <p:spPr>
          <a:xfrm rot="21420084" flipH="1">
            <a:off x="5179365" y="4716692"/>
            <a:ext cx="911528" cy="549308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B63B0BC-CD20-7442-980D-C5FDDE602E2D}"/>
              </a:ext>
            </a:extLst>
          </p:cNvPr>
          <p:cNvSpPr/>
          <p:nvPr/>
        </p:nvSpPr>
        <p:spPr>
          <a:xfrm>
            <a:off x="4864963" y="4474346"/>
            <a:ext cx="266330" cy="790112"/>
          </a:xfrm>
          <a:prstGeom prst="rightBrace">
            <a:avLst>
              <a:gd name="adj1" fmla="val 34999"/>
              <a:gd name="adj2" fmla="val 4662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F9A614-03EB-E647-B0A9-09281BB5E726}"/>
              </a:ext>
            </a:extLst>
          </p:cNvPr>
          <p:cNvSpPr txBox="1"/>
          <p:nvPr/>
        </p:nvSpPr>
        <p:spPr>
          <a:xfrm>
            <a:off x="5754209" y="5665434"/>
            <a:ext cx="315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Begin Slow, speed up as needed</a:t>
            </a:r>
          </a:p>
        </p:txBody>
      </p:sp>
      <p:sp>
        <p:nvSpPr>
          <p:cNvPr id="17" name="Title 19">
            <a:extLst>
              <a:ext uri="{FF2B5EF4-FFF2-40B4-BE49-F238E27FC236}">
                <a16:creationId xmlns:a16="http://schemas.microsoft.com/office/drawing/2014/main" id="{BE3757D3-8526-234A-B598-AFA75827E25A}"/>
              </a:ext>
            </a:extLst>
          </p:cNvPr>
          <p:cNvSpPr txBox="1">
            <a:spLocks/>
          </p:cNvSpPr>
          <p:nvPr/>
        </p:nvSpPr>
        <p:spPr>
          <a:xfrm>
            <a:off x="115409" y="97664"/>
            <a:ext cx="7288567" cy="73684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Acquisition Settings – Control Panel</a:t>
            </a:r>
          </a:p>
        </p:txBody>
      </p:sp>
    </p:spTree>
    <p:extLst>
      <p:ext uri="{BB962C8B-B14F-4D97-AF65-F5344CB8AC3E}">
        <p14:creationId xmlns:p14="http://schemas.microsoft.com/office/powerpoint/2010/main" val="2379180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451" b="6528"/>
          <a:stretch/>
        </p:blipFill>
        <p:spPr>
          <a:xfrm>
            <a:off x="402516" y="626800"/>
            <a:ext cx="6042672" cy="430918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0AC60D-1344-8F46-888E-E5F9A0C511EA}"/>
              </a:ext>
            </a:extLst>
          </p:cNvPr>
          <p:cNvCxnSpPr>
            <a:cxnSpLocks/>
          </p:cNvCxnSpPr>
          <p:nvPr/>
        </p:nvCxnSpPr>
        <p:spPr>
          <a:xfrm>
            <a:off x="1997476" y="967666"/>
            <a:ext cx="701336" cy="13316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E09D6-78CE-764A-B53E-51480BC1F307}"/>
              </a:ext>
            </a:extLst>
          </p:cNvPr>
          <p:cNvCxnSpPr>
            <a:cxnSpLocks/>
          </p:cNvCxnSpPr>
          <p:nvPr/>
        </p:nvCxnSpPr>
        <p:spPr>
          <a:xfrm>
            <a:off x="1997475" y="1500326"/>
            <a:ext cx="692459" cy="18376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ame 17">
            <a:extLst>
              <a:ext uri="{FF2B5EF4-FFF2-40B4-BE49-F238E27FC236}">
                <a16:creationId xmlns:a16="http://schemas.microsoft.com/office/drawing/2014/main" id="{FC2F30BE-5308-7B4A-8C1F-755CF7DA0CFF}"/>
              </a:ext>
            </a:extLst>
          </p:cNvPr>
          <p:cNvSpPr/>
          <p:nvPr/>
        </p:nvSpPr>
        <p:spPr>
          <a:xfrm>
            <a:off x="3195961" y="3222594"/>
            <a:ext cx="2743200" cy="1553592"/>
          </a:xfrm>
          <a:prstGeom prst="frame">
            <a:avLst>
              <a:gd name="adj1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61A7C1-85C8-6C41-A8F4-525B424CB6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12" b="66861"/>
          <a:stretch/>
        </p:blipFill>
        <p:spPr>
          <a:xfrm>
            <a:off x="2623875" y="2157274"/>
            <a:ext cx="6272542" cy="1225118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5E4D1897-B75C-AE49-9913-7242C72FA07F}"/>
              </a:ext>
            </a:extLst>
          </p:cNvPr>
          <p:cNvSpPr/>
          <p:nvPr/>
        </p:nvSpPr>
        <p:spPr>
          <a:xfrm rot="16200000" flipH="1">
            <a:off x="5331042" y="2436921"/>
            <a:ext cx="577048" cy="7102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6607F90B-DCBB-1946-8BB6-A1FB983916D4}"/>
              </a:ext>
            </a:extLst>
          </p:cNvPr>
          <p:cNvSpPr/>
          <p:nvPr/>
        </p:nvSpPr>
        <p:spPr>
          <a:xfrm flipH="1">
            <a:off x="6911265" y="3404590"/>
            <a:ext cx="688020" cy="483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B10AE6-C642-294F-A29C-630E974D37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3658" y="3911661"/>
            <a:ext cx="2463703" cy="10154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C26F3B-00A7-0048-886A-5DFA9570D887}"/>
              </a:ext>
            </a:extLst>
          </p:cNvPr>
          <p:cNvSpPr txBox="1"/>
          <p:nvPr/>
        </p:nvSpPr>
        <p:spPr>
          <a:xfrm>
            <a:off x="5104660" y="1846555"/>
            <a:ext cx="964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Initialize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C860C5-F963-4546-A7F3-BB2C4F4C86EB}"/>
              </a:ext>
            </a:extLst>
          </p:cNvPr>
          <p:cNvSpPr txBox="1"/>
          <p:nvPr/>
        </p:nvSpPr>
        <p:spPr>
          <a:xfrm>
            <a:off x="6198094" y="342826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EA8D7E-8C9C-8A42-8714-528F073123EA}"/>
              </a:ext>
            </a:extLst>
          </p:cNvPr>
          <p:cNvSpPr txBox="1"/>
          <p:nvPr/>
        </p:nvSpPr>
        <p:spPr>
          <a:xfrm>
            <a:off x="3765611" y="4191741"/>
            <a:ext cx="1661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Set threshold</a:t>
            </a:r>
          </a:p>
          <a:p>
            <a:r>
              <a:rPr lang="en-US" dirty="0"/>
              <a:t>2. Set gains</a:t>
            </a:r>
          </a:p>
          <a:p>
            <a:r>
              <a:rPr lang="en-US" dirty="0"/>
              <a:t>3. Record</a:t>
            </a:r>
          </a:p>
        </p:txBody>
      </p:sp>
      <p:sp>
        <p:nvSpPr>
          <p:cNvPr id="19" name="Title 19">
            <a:extLst>
              <a:ext uri="{FF2B5EF4-FFF2-40B4-BE49-F238E27FC236}">
                <a16:creationId xmlns:a16="http://schemas.microsoft.com/office/drawing/2014/main" id="{37BDE8E6-8937-9B49-9615-9518E4F3845E}"/>
              </a:ext>
            </a:extLst>
          </p:cNvPr>
          <p:cNvSpPr txBox="1">
            <a:spLocks/>
          </p:cNvSpPr>
          <p:nvPr/>
        </p:nvSpPr>
        <p:spPr>
          <a:xfrm>
            <a:off x="115409" y="97664"/>
            <a:ext cx="7288567" cy="73684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Acquisition Settings – Control Panel</a:t>
            </a:r>
          </a:p>
        </p:txBody>
      </p:sp>
    </p:spTree>
    <p:extLst>
      <p:ext uri="{BB962C8B-B14F-4D97-AF65-F5344CB8AC3E}">
        <p14:creationId xmlns:p14="http://schemas.microsoft.com/office/powerpoint/2010/main" val="552395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B97AED15-712B-494E-8C02-619588A35C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62" r="57348"/>
          <a:stretch/>
        </p:blipFill>
        <p:spPr>
          <a:xfrm>
            <a:off x="857219" y="2805343"/>
            <a:ext cx="2578440" cy="4136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767C4C-D982-EA43-8AA9-23E112E2F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174" y="2104009"/>
            <a:ext cx="1406741" cy="6564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A4CBDB-F6D8-8346-A7B0-5881AECAA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4739" y="2173301"/>
            <a:ext cx="1193062" cy="5965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434666-6EDF-864C-8A9A-D28174F9278B}"/>
              </a:ext>
            </a:extLst>
          </p:cNvPr>
          <p:cNvSpPr txBox="1"/>
          <p:nvPr/>
        </p:nvSpPr>
        <p:spPr>
          <a:xfrm>
            <a:off x="4545369" y="62144"/>
            <a:ext cx="4367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Finding your population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FB348-AA02-8E44-9B0D-4D971D732F2F}"/>
              </a:ext>
            </a:extLst>
          </p:cNvPr>
          <p:cNvSpPr txBox="1"/>
          <p:nvPr/>
        </p:nvSpPr>
        <p:spPr>
          <a:xfrm>
            <a:off x="603680" y="44388"/>
            <a:ext cx="360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Getting Counts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4B99B0-5C01-AB4D-BC69-95BCAD78C531}"/>
              </a:ext>
            </a:extLst>
          </p:cNvPr>
          <p:cNvSpPr txBox="1"/>
          <p:nvPr/>
        </p:nvSpPr>
        <p:spPr>
          <a:xfrm>
            <a:off x="6098959" y="1935332"/>
            <a:ext cx="716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32F35-A0D7-6241-8633-5829245517AC}"/>
              </a:ext>
            </a:extLst>
          </p:cNvPr>
          <p:cNvSpPr txBox="1"/>
          <p:nvPr/>
        </p:nvSpPr>
        <p:spPr>
          <a:xfrm>
            <a:off x="7938116" y="1865790"/>
            <a:ext cx="530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1A3ED5-C783-2847-9520-0ADAEDA484BF}"/>
              </a:ext>
            </a:extLst>
          </p:cNvPr>
          <p:cNvSpPr txBox="1"/>
          <p:nvPr/>
        </p:nvSpPr>
        <p:spPr>
          <a:xfrm>
            <a:off x="809347" y="516383"/>
            <a:ext cx="3669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Events per second (1000-10,000)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Abort rate (&gt;5)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EDCED0-40F4-584B-8240-107A9D06C800}"/>
              </a:ext>
            </a:extLst>
          </p:cNvPr>
          <p:cNvSpPr txBox="1"/>
          <p:nvPr/>
        </p:nvSpPr>
        <p:spPr>
          <a:xfrm>
            <a:off x="793073" y="1556552"/>
            <a:ext cx="25237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Flow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concentration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E9D8D9-6F03-604C-92F0-6902F611CB73}"/>
              </a:ext>
            </a:extLst>
          </p:cNvPr>
          <p:cNvSpPr txBox="1"/>
          <p:nvPr/>
        </p:nvSpPr>
        <p:spPr>
          <a:xfrm>
            <a:off x="5896254" y="543019"/>
            <a:ext cx="20737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Events displayed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Zoom/pan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FCAB154-11DC-7A4A-A719-464FA84D7A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4113" y="3367219"/>
            <a:ext cx="2925399" cy="2905896"/>
          </a:xfrm>
          <a:prstGeom prst="rect">
            <a:avLst/>
          </a:prstGeom>
        </p:spPr>
      </p:pic>
      <p:sp>
        <p:nvSpPr>
          <p:cNvPr id="26" name="Bent Arrow 25">
            <a:extLst>
              <a:ext uri="{FF2B5EF4-FFF2-40B4-BE49-F238E27FC236}">
                <a16:creationId xmlns:a16="http://schemas.microsoft.com/office/drawing/2014/main" id="{FB49EADD-AC5C-A943-95DF-93A4A3BBF9C9}"/>
              </a:ext>
            </a:extLst>
          </p:cNvPr>
          <p:cNvSpPr/>
          <p:nvPr/>
        </p:nvSpPr>
        <p:spPr>
          <a:xfrm rot="4624446" flipH="1" flipV="1">
            <a:off x="6068368" y="5907665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705C07-8E35-714B-AAEC-A86D0075E572}"/>
              </a:ext>
            </a:extLst>
          </p:cNvPr>
          <p:cNvSpPr txBox="1"/>
          <p:nvPr/>
        </p:nvSpPr>
        <p:spPr>
          <a:xfrm>
            <a:off x="7039993" y="6415157"/>
            <a:ext cx="2352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Threshold is set</a:t>
            </a: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70A77CF7-E0C6-314D-B511-A1DF501735D4}"/>
              </a:ext>
            </a:extLst>
          </p:cNvPr>
          <p:cNvSpPr/>
          <p:nvPr/>
        </p:nvSpPr>
        <p:spPr>
          <a:xfrm rot="16200000" flipH="1">
            <a:off x="572610" y="3821845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D4BAA70C-8B31-8D48-B565-2693562676B5}"/>
              </a:ext>
            </a:extLst>
          </p:cNvPr>
          <p:cNvSpPr/>
          <p:nvPr/>
        </p:nvSpPr>
        <p:spPr>
          <a:xfrm rot="5400000">
            <a:off x="2607074" y="3628015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083C9ECE-86AC-9345-AC8F-F0F7671E0FF7}"/>
              </a:ext>
            </a:extLst>
          </p:cNvPr>
          <p:cNvSpPr/>
          <p:nvPr/>
        </p:nvSpPr>
        <p:spPr>
          <a:xfrm rot="16200000" flipH="1">
            <a:off x="538580" y="4506906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246ED68F-9E04-0244-9596-60E19076829D}"/>
              </a:ext>
            </a:extLst>
          </p:cNvPr>
          <p:cNvSpPr/>
          <p:nvPr/>
        </p:nvSpPr>
        <p:spPr>
          <a:xfrm rot="5400000">
            <a:off x="2484266" y="4002358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9C9267A1-56B9-B446-8C4B-7526D64E0841}"/>
              </a:ext>
            </a:extLst>
          </p:cNvPr>
          <p:cNvSpPr/>
          <p:nvPr/>
        </p:nvSpPr>
        <p:spPr>
          <a:xfrm rot="5400000">
            <a:off x="2752076" y="5761619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A2F87D5-690B-6740-95A6-2638E2BA1D40}"/>
              </a:ext>
            </a:extLst>
          </p:cNvPr>
          <p:cNvGrpSpPr/>
          <p:nvPr/>
        </p:nvGrpSpPr>
        <p:grpSpPr>
          <a:xfrm>
            <a:off x="3674245" y="1136342"/>
            <a:ext cx="1803277" cy="1794770"/>
            <a:chOff x="7074393" y="2626373"/>
            <a:chExt cx="2925399" cy="2905896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733E657-7006-FE4C-B580-2F160ECFB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74393" y="2626373"/>
              <a:ext cx="2925399" cy="2905896"/>
            </a:xfrm>
            <a:prstGeom prst="rect">
              <a:avLst/>
            </a:prstGeom>
          </p:spPr>
        </p:pic>
        <p:sp>
          <p:nvSpPr>
            <p:cNvPr id="52" name="Frame 40">
              <a:extLst>
                <a:ext uri="{FF2B5EF4-FFF2-40B4-BE49-F238E27FC236}">
                  <a16:creationId xmlns:a16="http://schemas.microsoft.com/office/drawing/2014/main" id="{466C1E27-6980-0D49-868E-2BCDE4B11929}"/>
                </a:ext>
              </a:extLst>
            </p:cNvPr>
            <p:cNvSpPr/>
            <p:nvPr/>
          </p:nvSpPr>
          <p:spPr>
            <a:xfrm>
              <a:off x="7546019" y="2885243"/>
              <a:ext cx="2228296" cy="2210540"/>
            </a:xfrm>
            <a:custGeom>
              <a:avLst/>
              <a:gdLst>
                <a:gd name="connsiteX0" fmla="*/ 0 w 2228296"/>
                <a:gd name="connsiteY0" fmla="*/ 0 h 2210540"/>
                <a:gd name="connsiteX1" fmla="*/ 2228296 w 2228296"/>
                <a:gd name="connsiteY1" fmla="*/ 0 h 2210540"/>
                <a:gd name="connsiteX2" fmla="*/ 2228296 w 2228296"/>
                <a:gd name="connsiteY2" fmla="*/ 2210540 h 2210540"/>
                <a:gd name="connsiteX3" fmla="*/ 0 w 2228296"/>
                <a:gd name="connsiteY3" fmla="*/ 2210540 h 2210540"/>
                <a:gd name="connsiteX4" fmla="*/ 0 w 2228296"/>
                <a:gd name="connsiteY4" fmla="*/ 0 h 2210540"/>
                <a:gd name="connsiteX5" fmla="*/ 276318 w 2228296"/>
                <a:gd name="connsiteY5" fmla="*/ 276318 h 2210540"/>
                <a:gd name="connsiteX6" fmla="*/ 276318 w 2228296"/>
                <a:gd name="connsiteY6" fmla="*/ 1934223 h 2210540"/>
                <a:gd name="connsiteX7" fmla="*/ 1951979 w 2228296"/>
                <a:gd name="connsiteY7" fmla="*/ 1934223 h 2210540"/>
                <a:gd name="connsiteX8" fmla="*/ 1951979 w 2228296"/>
                <a:gd name="connsiteY8" fmla="*/ 276318 h 2210540"/>
                <a:gd name="connsiteX9" fmla="*/ 276318 w 2228296"/>
                <a:gd name="connsiteY9" fmla="*/ 276318 h 2210540"/>
                <a:gd name="connsiteX0" fmla="*/ 0 w 2228296"/>
                <a:gd name="connsiteY0" fmla="*/ 0 h 2210540"/>
                <a:gd name="connsiteX1" fmla="*/ 2228296 w 2228296"/>
                <a:gd name="connsiteY1" fmla="*/ 0 h 2210540"/>
                <a:gd name="connsiteX2" fmla="*/ 2228296 w 2228296"/>
                <a:gd name="connsiteY2" fmla="*/ 2210540 h 2210540"/>
                <a:gd name="connsiteX3" fmla="*/ 0 w 2228296"/>
                <a:gd name="connsiteY3" fmla="*/ 2210540 h 2210540"/>
                <a:gd name="connsiteX4" fmla="*/ 0 w 2228296"/>
                <a:gd name="connsiteY4" fmla="*/ 0 h 2210540"/>
                <a:gd name="connsiteX5" fmla="*/ 1951979 w 2228296"/>
                <a:gd name="connsiteY5" fmla="*/ 276318 h 2210540"/>
                <a:gd name="connsiteX6" fmla="*/ 276318 w 2228296"/>
                <a:gd name="connsiteY6" fmla="*/ 1934223 h 2210540"/>
                <a:gd name="connsiteX7" fmla="*/ 1951979 w 2228296"/>
                <a:gd name="connsiteY7" fmla="*/ 1934223 h 2210540"/>
                <a:gd name="connsiteX8" fmla="*/ 1951979 w 2228296"/>
                <a:gd name="connsiteY8" fmla="*/ 276318 h 2210540"/>
                <a:gd name="connsiteX0" fmla="*/ 0 w 2228296"/>
                <a:gd name="connsiteY0" fmla="*/ 0 h 2210540"/>
                <a:gd name="connsiteX1" fmla="*/ 2228296 w 2228296"/>
                <a:gd name="connsiteY1" fmla="*/ 0 h 2210540"/>
                <a:gd name="connsiteX2" fmla="*/ 2228296 w 2228296"/>
                <a:gd name="connsiteY2" fmla="*/ 2210540 h 2210540"/>
                <a:gd name="connsiteX3" fmla="*/ 0 w 2228296"/>
                <a:gd name="connsiteY3" fmla="*/ 2210540 h 2210540"/>
                <a:gd name="connsiteX4" fmla="*/ 0 w 2228296"/>
                <a:gd name="connsiteY4" fmla="*/ 0 h 2210540"/>
                <a:gd name="connsiteX5" fmla="*/ 1951979 w 2228296"/>
                <a:gd name="connsiteY5" fmla="*/ 1934223 h 2210540"/>
                <a:gd name="connsiteX6" fmla="*/ 276318 w 2228296"/>
                <a:gd name="connsiteY6" fmla="*/ 1934223 h 2210540"/>
                <a:gd name="connsiteX7" fmla="*/ 1951979 w 2228296"/>
                <a:gd name="connsiteY7" fmla="*/ 1934223 h 2210540"/>
                <a:gd name="connsiteX0" fmla="*/ 0 w 2228296"/>
                <a:gd name="connsiteY0" fmla="*/ 0 h 2210540"/>
                <a:gd name="connsiteX1" fmla="*/ 2228296 w 2228296"/>
                <a:gd name="connsiteY1" fmla="*/ 0 h 2210540"/>
                <a:gd name="connsiteX2" fmla="*/ 2228296 w 2228296"/>
                <a:gd name="connsiteY2" fmla="*/ 2210540 h 2210540"/>
                <a:gd name="connsiteX3" fmla="*/ 0 w 2228296"/>
                <a:gd name="connsiteY3" fmla="*/ 2210540 h 2210540"/>
                <a:gd name="connsiteX4" fmla="*/ 0 w 2228296"/>
                <a:gd name="connsiteY4" fmla="*/ 0 h 221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8296" h="2210540">
                  <a:moveTo>
                    <a:pt x="0" y="0"/>
                  </a:moveTo>
                  <a:lnTo>
                    <a:pt x="2228296" y="0"/>
                  </a:lnTo>
                  <a:lnTo>
                    <a:pt x="2228296" y="2210540"/>
                  </a:lnTo>
                  <a:lnTo>
                    <a:pt x="0" y="2210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8C47F31-8D22-1B40-849C-7DB4B0705860}"/>
              </a:ext>
            </a:extLst>
          </p:cNvPr>
          <p:cNvSpPr txBox="1"/>
          <p:nvPr/>
        </p:nvSpPr>
        <p:spPr>
          <a:xfrm>
            <a:off x="3062794" y="3790767"/>
            <a:ext cx="150032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at least 1000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0F07CB-794A-F64D-A0E7-B81EDA39FA5A}"/>
              </a:ext>
            </a:extLst>
          </p:cNvPr>
          <p:cNvSpPr txBox="1"/>
          <p:nvPr/>
        </p:nvSpPr>
        <p:spPr>
          <a:xfrm>
            <a:off x="2938509" y="4172507"/>
            <a:ext cx="150032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hopefully a lot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8F9972A-BD42-8F43-9D4A-B22C9B21CAD7}"/>
              </a:ext>
            </a:extLst>
          </p:cNvPr>
          <p:cNvSpPr txBox="1"/>
          <p:nvPr/>
        </p:nvSpPr>
        <p:spPr>
          <a:xfrm>
            <a:off x="3232951" y="5914010"/>
            <a:ext cx="173854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Should you run it faster?  Should you bring more concentrated samples next time?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DA0BD3B-4308-1946-A494-260BD1558F36}"/>
              </a:ext>
            </a:extLst>
          </p:cNvPr>
          <p:cNvSpPr txBox="1"/>
          <p:nvPr/>
        </p:nvSpPr>
        <p:spPr>
          <a:xfrm>
            <a:off x="63623" y="4671136"/>
            <a:ext cx="43352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5K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106FC9-261F-674A-B5AA-41C59230FD2A}"/>
              </a:ext>
            </a:extLst>
          </p:cNvPr>
          <p:cNvSpPr txBox="1"/>
          <p:nvPr/>
        </p:nvSpPr>
        <p:spPr>
          <a:xfrm>
            <a:off x="63623" y="3978678"/>
            <a:ext cx="50454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105147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0D87E1-CEBC-2641-8449-0D8E2B285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140" r="28927" b="5888"/>
          <a:stretch/>
        </p:blipFill>
        <p:spPr>
          <a:xfrm>
            <a:off x="992094" y="1651246"/>
            <a:ext cx="7238365" cy="412811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D4A0E55-ED8F-CC48-8534-672D22FD5DE7}"/>
              </a:ext>
            </a:extLst>
          </p:cNvPr>
          <p:cNvSpPr txBox="1">
            <a:spLocks/>
          </p:cNvSpPr>
          <p:nvPr/>
        </p:nvSpPr>
        <p:spPr>
          <a:xfrm>
            <a:off x="2057400" y="775746"/>
            <a:ext cx="6858000" cy="79999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Cytoflex</a:t>
            </a:r>
            <a:r>
              <a:rPr lang="en-US" dirty="0"/>
              <a:t> Cytometer</a:t>
            </a:r>
          </a:p>
        </p:txBody>
      </p:sp>
    </p:spTree>
    <p:extLst>
      <p:ext uri="{BB962C8B-B14F-4D97-AF65-F5344CB8AC3E}">
        <p14:creationId xmlns:p14="http://schemas.microsoft.com/office/powerpoint/2010/main" val="804380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4F394C-F6A9-704C-83E8-5D5959B9700C}"/>
              </a:ext>
            </a:extLst>
          </p:cNvPr>
          <p:cNvSpPr txBox="1"/>
          <p:nvPr/>
        </p:nvSpPr>
        <p:spPr>
          <a:xfrm>
            <a:off x="2095130" y="870012"/>
            <a:ext cx="23916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Practice files:</a:t>
            </a:r>
          </a:p>
          <a:p>
            <a:r>
              <a:rPr lang="en-US" sz="3200" dirty="0"/>
              <a:t>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E78794-9E31-D543-8E6C-D7DFD47111E2}"/>
              </a:ext>
            </a:extLst>
          </p:cNvPr>
          <p:cNvSpPr txBox="1"/>
          <p:nvPr/>
        </p:nvSpPr>
        <p:spPr>
          <a:xfrm>
            <a:off x="790112" y="1793289"/>
            <a:ext cx="76858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We will practice the following skills:</a:t>
            </a:r>
          </a:p>
          <a:p>
            <a:r>
              <a:rPr lang="en-US" sz="2400" dirty="0"/>
              <a:t>	1.  Finding populations (use zoom &amp; pan)</a:t>
            </a:r>
          </a:p>
          <a:p>
            <a:r>
              <a:rPr lang="en-US" sz="2400" dirty="0"/>
              <a:t>	2.  Setup plots</a:t>
            </a:r>
          </a:p>
          <a:p>
            <a:r>
              <a:rPr lang="en-US" sz="2400" dirty="0"/>
              <a:t>	3.  Setup and move gates, navigate between samples</a:t>
            </a:r>
          </a:p>
          <a:p>
            <a:r>
              <a:rPr lang="en-US" sz="2400" dirty="0"/>
              <a:t>	4.  Setup hierarchy table, statistics</a:t>
            </a:r>
          </a:p>
          <a:p>
            <a:r>
              <a:rPr lang="en-US" sz="2400" dirty="0"/>
              <a:t>	5.  Export files</a:t>
            </a:r>
          </a:p>
          <a:p>
            <a:r>
              <a:rPr lang="en-US" sz="2400" dirty="0"/>
              <a:t>	6.  Make a compensation matrix</a:t>
            </a:r>
          </a:p>
        </p:txBody>
      </p:sp>
    </p:spTree>
    <p:extLst>
      <p:ext uri="{BB962C8B-B14F-4D97-AF65-F5344CB8AC3E}">
        <p14:creationId xmlns:p14="http://schemas.microsoft.com/office/powerpoint/2010/main" val="790038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9FA6A4-A6F1-8842-8997-909FB5C5FAB7}"/>
              </a:ext>
            </a:extLst>
          </p:cNvPr>
          <p:cNvSpPr txBox="1"/>
          <p:nvPr/>
        </p:nvSpPr>
        <p:spPr>
          <a:xfrm>
            <a:off x="1677880" y="417250"/>
            <a:ext cx="682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Cytometer – Flush </a:t>
            </a:r>
            <a:r>
              <a:rPr lang="en-US" sz="2800" dirty="0"/>
              <a:t>(~10 minutes) 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A16EB0-A7DC-E04D-9A4D-6A279E53D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4450" y="2645793"/>
            <a:ext cx="2027684" cy="38491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DD935F-9608-3E49-B882-5E80F737DDB1}"/>
              </a:ext>
            </a:extLst>
          </p:cNvPr>
          <p:cNvSpPr txBox="1"/>
          <p:nvPr/>
        </p:nvSpPr>
        <p:spPr>
          <a:xfrm>
            <a:off x="1411550" y="2991775"/>
            <a:ext cx="2555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Two Tubes: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2 ml </a:t>
            </a:r>
            <a:r>
              <a:rPr lang="en-US" dirty="0" err="1"/>
              <a:t>FlowClean</a:t>
            </a:r>
            <a:r>
              <a:rPr lang="en-US" dirty="0"/>
              <a:t> (blue)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3 ml DI water (sheath)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272193-6EAB-4446-9DC3-91DF62991EA8}"/>
              </a:ext>
            </a:extLst>
          </p:cNvPr>
          <p:cNvSpPr txBox="1"/>
          <p:nvPr/>
        </p:nvSpPr>
        <p:spPr>
          <a:xfrm>
            <a:off x="1395274" y="4324905"/>
            <a:ext cx="244246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96-well plate: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3 wells of </a:t>
            </a:r>
            <a:r>
              <a:rPr lang="en-US" dirty="0" err="1"/>
              <a:t>FlowClean</a:t>
            </a:r>
            <a:endParaRPr lang="en-US" dirty="0"/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5 wells of DI Water</a:t>
            </a:r>
          </a:p>
          <a:p>
            <a:pPr marL="60325"/>
            <a:r>
              <a:rPr lang="en-US" dirty="0"/>
              <a:t>At least 250 </a:t>
            </a:r>
            <a:r>
              <a:rPr lang="en-US" dirty="0" err="1"/>
              <a:t>ul</a:t>
            </a:r>
            <a:r>
              <a:rPr lang="en-US" dirty="0"/>
              <a:t> per well.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454585-7404-5948-B074-7832533E2EAA}"/>
              </a:ext>
            </a:extLst>
          </p:cNvPr>
          <p:cNvSpPr txBox="1"/>
          <p:nvPr/>
        </p:nvSpPr>
        <p:spPr>
          <a:xfrm>
            <a:off x="692458" y="2547891"/>
            <a:ext cx="2828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Prepare solutions: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F6CF70-C4C0-0C43-BEBD-66D51F6D4440}"/>
              </a:ext>
            </a:extLst>
          </p:cNvPr>
          <p:cNvSpPr txBox="1"/>
          <p:nvPr/>
        </p:nvSpPr>
        <p:spPr>
          <a:xfrm>
            <a:off x="4502459" y="2052221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Run Daily Clean: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CD31F0BD-41FE-6649-AB94-21C5A6658797}"/>
              </a:ext>
            </a:extLst>
          </p:cNvPr>
          <p:cNvSpPr/>
          <p:nvPr/>
        </p:nvSpPr>
        <p:spPr>
          <a:xfrm rot="5400000">
            <a:off x="7340353" y="4943392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34DC5834-2F53-3749-BDC7-524D94AECDCA}"/>
              </a:ext>
            </a:extLst>
          </p:cNvPr>
          <p:cNvSpPr/>
          <p:nvPr/>
        </p:nvSpPr>
        <p:spPr>
          <a:xfrm rot="5400000">
            <a:off x="6132990" y="3842561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125C90-80E4-1243-8F33-3CCDCC3BF4F8}"/>
              </a:ext>
            </a:extLst>
          </p:cNvPr>
          <p:cNvSpPr txBox="1"/>
          <p:nvPr/>
        </p:nvSpPr>
        <p:spPr>
          <a:xfrm>
            <a:off x="7732451" y="5086905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BF7471-5499-4841-A84E-E56D25CB64FE}"/>
              </a:ext>
            </a:extLst>
          </p:cNvPr>
          <p:cNvSpPr txBox="1"/>
          <p:nvPr/>
        </p:nvSpPr>
        <p:spPr>
          <a:xfrm>
            <a:off x="6526567" y="4014184"/>
            <a:ext cx="2599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After cleaning, put it on Standby. Do not turn off machine</a:t>
            </a:r>
          </a:p>
        </p:txBody>
      </p:sp>
    </p:spTree>
    <p:extLst>
      <p:ext uri="{BB962C8B-B14F-4D97-AF65-F5344CB8AC3E}">
        <p14:creationId xmlns:p14="http://schemas.microsoft.com/office/powerpoint/2010/main" val="286227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7C80AB-EEB3-4542-A23A-DD1C2E2DEED6}"/>
              </a:ext>
            </a:extLst>
          </p:cNvPr>
          <p:cNvSpPr txBox="1"/>
          <p:nvPr/>
        </p:nvSpPr>
        <p:spPr>
          <a:xfrm>
            <a:off x="1677880" y="417250"/>
            <a:ext cx="682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Cytometer – Flush (~12 minutes)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F45804-CBC0-1246-B383-97171A5D844F}"/>
              </a:ext>
            </a:extLst>
          </p:cNvPr>
          <p:cNvSpPr txBox="1"/>
          <p:nvPr/>
        </p:nvSpPr>
        <p:spPr>
          <a:xfrm>
            <a:off x="790112" y="1083075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Follow On-Screen Instructions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300699-2776-2948-8D66-F9A67F2A98B7}"/>
              </a:ext>
            </a:extLst>
          </p:cNvPr>
          <p:cNvSpPr txBox="1"/>
          <p:nvPr/>
        </p:nvSpPr>
        <p:spPr>
          <a:xfrm>
            <a:off x="978023" y="1697114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Tubes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D869D-95AD-7A41-884F-2EA7B63E2A9D}"/>
              </a:ext>
            </a:extLst>
          </p:cNvPr>
          <p:cNvSpPr txBox="1"/>
          <p:nvPr/>
        </p:nvSpPr>
        <p:spPr>
          <a:xfrm>
            <a:off x="5702423" y="1920535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A4AB8-6FEB-1C4D-9E31-BADA0262C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77" y="4678468"/>
            <a:ext cx="3086100" cy="185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390597-15E6-694E-92E9-44EFF7BBF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253" y="2277493"/>
            <a:ext cx="4902200" cy="358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C3B103-0001-1B46-BAA4-D3989CE59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956" y="2099057"/>
            <a:ext cx="3060734" cy="1838960"/>
          </a:xfrm>
          <a:prstGeom prst="rect">
            <a:avLst/>
          </a:prstGeom>
        </p:spPr>
      </p:pic>
      <p:sp>
        <p:nvSpPr>
          <p:cNvPr id="11" name="Bent Arrow 10">
            <a:extLst>
              <a:ext uri="{FF2B5EF4-FFF2-40B4-BE49-F238E27FC236}">
                <a16:creationId xmlns:a16="http://schemas.microsoft.com/office/drawing/2014/main" id="{84415F06-C2D8-CC44-B99B-FA0D0BB4C5EF}"/>
              </a:ext>
            </a:extLst>
          </p:cNvPr>
          <p:cNvSpPr/>
          <p:nvPr/>
        </p:nvSpPr>
        <p:spPr>
          <a:xfrm rot="21171922" flipH="1" flipV="1">
            <a:off x="2593647" y="4408050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1DDEA9-9B45-104A-88DB-6AD57A0017BD}"/>
              </a:ext>
            </a:extLst>
          </p:cNvPr>
          <p:cNvSpPr txBox="1"/>
          <p:nvPr/>
        </p:nvSpPr>
        <p:spPr>
          <a:xfrm>
            <a:off x="2828544" y="3974592"/>
            <a:ext cx="116801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 minutes </a:t>
            </a:r>
          </a:p>
          <a:p>
            <a:r>
              <a:rPr lang="en-US" dirty="0"/>
              <a:t>DI water</a:t>
            </a:r>
          </a:p>
        </p:txBody>
      </p:sp>
      <p:sp>
        <p:nvSpPr>
          <p:cNvPr id="13" name="Bent Arrow 12">
            <a:extLst>
              <a:ext uri="{FF2B5EF4-FFF2-40B4-BE49-F238E27FC236}">
                <a16:creationId xmlns:a16="http://schemas.microsoft.com/office/drawing/2014/main" id="{2CAED1DB-8E4B-054A-BACD-5CE312A77EEC}"/>
              </a:ext>
            </a:extLst>
          </p:cNvPr>
          <p:cNvSpPr/>
          <p:nvPr/>
        </p:nvSpPr>
        <p:spPr>
          <a:xfrm rot="21171922" flipH="1" flipV="1">
            <a:off x="2557071" y="1823347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6D3044-6B51-6944-9168-644128CDBFFA}"/>
              </a:ext>
            </a:extLst>
          </p:cNvPr>
          <p:cNvSpPr txBox="1"/>
          <p:nvPr/>
        </p:nvSpPr>
        <p:spPr>
          <a:xfrm>
            <a:off x="2816352" y="1389888"/>
            <a:ext cx="162166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 minutes </a:t>
            </a:r>
          </a:p>
          <a:p>
            <a:r>
              <a:rPr lang="en-US" dirty="0"/>
              <a:t>Blue </a:t>
            </a:r>
            <a:r>
              <a:rPr lang="en-US" dirty="0" err="1"/>
              <a:t>FlowClean</a:t>
            </a:r>
            <a:endParaRPr lang="en-US" dirty="0"/>
          </a:p>
        </p:txBody>
      </p:sp>
      <p:sp>
        <p:nvSpPr>
          <p:cNvPr id="15" name="Bent Arrow 14">
            <a:extLst>
              <a:ext uri="{FF2B5EF4-FFF2-40B4-BE49-F238E27FC236}">
                <a16:creationId xmlns:a16="http://schemas.microsoft.com/office/drawing/2014/main" id="{3324D395-CFCE-4842-AC86-607B31E6ADBE}"/>
              </a:ext>
            </a:extLst>
          </p:cNvPr>
          <p:cNvSpPr/>
          <p:nvPr/>
        </p:nvSpPr>
        <p:spPr>
          <a:xfrm rot="2358799" flipH="1">
            <a:off x="5538016" y="3804545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FB3B9B-A281-3747-BD56-0D9B2E1CB979}"/>
              </a:ext>
            </a:extLst>
          </p:cNvPr>
          <p:cNvSpPr txBox="1"/>
          <p:nvPr/>
        </p:nvSpPr>
        <p:spPr>
          <a:xfrm>
            <a:off x="5736336" y="4504944"/>
            <a:ext cx="9789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 Wells</a:t>
            </a:r>
          </a:p>
          <a:p>
            <a:r>
              <a:rPr lang="en-US" dirty="0"/>
              <a:t>DI water</a:t>
            </a:r>
          </a:p>
        </p:txBody>
      </p:sp>
      <p:sp>
        <p:nvSpPr>
          <p:cNvPr id="19" name="Bent Arrow 18">
            <a:extLst>
              <a:ext uri="{FF2B5EF4-FFF2-40B4-BE49-F238E27FC236}">
                <a16:creationId xmlns:a16="http://schemas.microsoft.com/office/drawing/2014/main" id="{0BE479CB-D695-F240-A204-5C7477126CD8}"/>
              </a:ext>
            </a:extLst>
          </p:cNvPr>
          <p:cNvSpPr/>
          <p:nvPr/>
        </p:nvSpPr>
        <p:spPr>
          <a:xfrm rot="428078" flipH="1">
            <a:off x="6037888" y="3146177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67B5FA-11A0-3541-8D84-2ACCDE573C25}"/>
              </a:ext>
            </a:extLst>
          </p:cNvPr>
          <p:cNvSpPr txBox="1"/>
          <p:nvPr/>
        </p:nvSpPr>
        <p:spPr>
          <a:xfrm>
            <a:off x="6577584" y="3736848"/>
            <a:ext cx="162166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 Wells</a:t>
            </a:r>
          </a:p>
          <a:p>
            <a:r>
              <a:rPr lang="en-US" dirty="0"/>
              <a:t>Blue </a:t>
            </a:r>
            <a:r>
              <a:rPr lang="en-US" dirty="0" err="1"/>
              <a:t>FlowClean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702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9FA6A4-A6F1-8842-8997-909FB5C5FAB7}"/>
              </a:ext>
            </a:extLst>
          </p:cNvPr>
          <p:cNvSpPr txBox="1"/>
          <p:nvPr/>
        </p:nvSpPr>
        <p:spPr>
          <a:xfrm>
            <a:off x="1677880" y="417250"/>
            <a:ext cx="682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Cytometer – Full Shutdown </a:t>
            </a:r>
            <a:r>
              <a:rPr lang="en-US" sz="2800" dirty="0"/>
              <a:t>(~25 minutes) 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74EC09-1628-A745-A64D-CE958EDFD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138068"/>
            <a:ext cx="8420100" cy="711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A16EB0-A7DC-E04D-9A4D-6A279E53D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450" y="2645793"/>
            <a:ext cx="2027684" cy="38491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DD935F-9608-3E49-B882-5E80F737DDB1}"/>
              </a:ext>
            </a:extLst>
          </p:cNvPr>
          <p:cNvSpPr txBox="1"/>
          <p:nvPr/>
        </p:nvSpPr>
        <p:spPr>
          <a:xfrm>
            <a:off x="1411550" y="2991775"/>
            <a:ext cx="2555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Two Tubes: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2 ml </a:t>
            </a:r>
            <a:r>
              <a:rPr lang="en-US" dirty="0" err="1"/>
              <a:t>FlowClean</a:t>
            </a:r>
            <a:r>
              <a:rPr lang="en-US" dirty="0"/>
              <a:t> (blue)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3 ml DI water (sheath)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272193-6EAB-4446-9DC3-91DF62991EA8}"/>
              </a:ext>
            </a:extLst>
          </p:cNvPr>
          <p:cNvSpPr txBox="1"/>
          <p:nvPr/>
        </p:nvSpPr>
        <p:spPr>
          <a:xfrm>
            <a:off x="1395274" y="4324905"/>
            <a:ext cx="244246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96-well plate:</a:t>
            </a:r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3 wells of </a:t>
            </a:r>
            <a:r>
              <a:rPr lang="en-US" dirty="0" err="1"/>
              <a:t>FlowClean</a:t>
            </a:r>
            <a:endParaRPr lang="en-US" dirty="0"/>
          </a:p>
          <a:p>
            <a:pPr marL="285750" indent="-225425">
              <a:buFont typeface="Arial" panose="020B0604020202020204" pitchFamily="34" charset="0"/>
              <a:buChar char="•"/>
            </a:pPr>
            <a:r>
              <a:rPr lang="en-US" dirty="0"/>
              <a:t>5 wells of DI Water</a:t>
            </a:r>
          </a:p>
          <a:p>
            <a:pPr marL="60325"/>
            <a:r>
              <a:rPr lang="en-US" dirty="0"/>
              <a:t>At least 250 </a:t>
            </a:r>
            <a:r>
              <a:rPr lang="en-US" dirty="0" err="1"/>
              <a:t>ul</a:t>
            </a:r>
            <a:r>
              <a:rPr lang="en-US" dirty="0"/>
              <a:t> per well.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454585-7404-5948-B074-7832533E2EAA}"/>
              </a:ext>
            </a:extLst>
          </p:cNvPr>
          <p:cNvSpPr txBox="1"/>
          <p:nvPr/>
        </p:nvSpPr>
        <p:spPr>
          <a:xfrm>
            <a:off x="692458" y="2547891"/>
            <a:ext cx="2828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Prepare solutions: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F6CF70-C4C0-0C43-BEBD-66D51F6D4440}"/>
              </a:ext>
            </a:extLst>
          </p:cNvPr>
          <p:cNvSpPr txBox="1"/>
          <p:nvPr/>
        </p:nvSpPr>
        <p:spPr>
          <a:xfrm>
            <a:off x="4502459" y="2052221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Run Daily Clean: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CD31F0BD-41FE-6649-AB94-21C5A6658797}"/>
              </a:ext>
            </a:extLst>
          </p:cNvPr>
          <p:cNvSpPr/>
          <p:nvPr/>
        </p:nvSpPr>
        <p:spPr>
          <a:xfrm rot="5400000">
            <a:off x="7340353" y="4943392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34DC5834-2F53-3749-BDC7-524D94AECDCA}"/>
              </a:ext>
            </a:extLst>
          </p:cNvPr>
          <p:cNvSpPr/>
          <p:nvPr/>
        </p:nvSpPr>
        <p:spPr>
          <a:xfrm rot="5400000">
            <a:off x="6132990" y="3842561"/>
            <a:ext cx="213066" cy="665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125C90-80E4-1243-8F33-3CCDCC3BF4F8}"/>
              </a:ext>
            </a:extLst>
          </p:cNvPr>
          <p:cNvSpPr txBox="1"/>
          <p:nvPr/>
        </p:nvSpPr>
        <p:spPr>
          <a:xfrm>
            <a:off x="7732451" y="5086905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BF7471-5499-4841-A84E-E56D25CB64FE}"/>
              </a:ext>
            </a:extLst>
          </p:cNvPr>
          <p:cNvSpPr txBox="1"/>
          <p:nvPr/>
        </p:nvSpPr>
        <p:spPr>
          <a:xfrm>
            <a:off x="6526567" y="4014184"/>
            <a:ext cx="2599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After cleaning, put it on Standby before turning off the power.</a:t>
            </a:r>
          </a:p>
        </p:txBody>
      </p:sp>
    </p:spTree>
    <p:extLst>
      <p:ext uri="{BB962C8B-B14F-4D97-AF65-F5344CB8AC3E}">
        <p14:creationId xmlns:p14="http://schemas.microsoft.com/office/powerpoint/2010/main" val="2722320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7C80AB-EEB3-4542-A23A-DD1C2E2DEED6}"/>
              </a:ext>
            </a:extLst>
          </p:cNvPr>
          <p:cNvSpPr txBox="1"/>
          <p:nvPr/>
        </p:nvSpPr>
        <p:spPr>
          <a:xfrm>
            <a:off x="1677880" y="234370"/>
            <a:ext cx="682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Cytometer – Full Shutdown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F45804-CBC0-1246-B383-97171A5D844F}"/>
              </a:ext>
            </a:extLst>
          </p:cNvPr>
          <p:cNvSpPr txBox="1"/>
          <p:nvPr/>
        </p:nvSpPr>
        <p:spPr>
          <a:xfrm>
            <a:off x="790112" y="900195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Follow On-Screen Instructions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300699-2776-2948-8D66-F9A67F2A98B7}"/>
              </a:ext>
            </a:extLst>
          </p:cNvPr>
          <p:cNvSpPr txBox="1"/>
          <p:nvPr/>
        </p:nvSpPr>
        <p:spPr>
          <a:xfrm>
            <a:off x="978023" y="1514234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Tubes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7D869D-95AD-7A41-884F-2EA7B63E2A9D}"/>
              </a:ext>
            </a:extLst>
          </p:cNvPr>
          <p:cNvSpPr txBox="1"/>
          <p:nvPr/>
        </p:nvSpPr>
        <p:spPr>
          <a:xfrm>
            <a:off x="5702423" y="1737655"/>
            <a:ext cx="3231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A4AB8-6FEB-1C4D-9E31-BADA0262C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77" y="4495588"/>
            <a:ext cx="3086100" cy="185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390597-15E6-694E-92E9-44EFF7BBF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253" y="2094613"/>
            <a:ext cx="4902200" cy="358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C3B103-0001-1B46-BAA4-D3989CE59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956" y="1916177"/>
            <a:ext cx="3060734" cy="1838960"/>
          </a:xfrm>
          <a:prstGeom prst="rect">
            <a:avLst/>
          </a:prstGeom>
        </p:spPr>
      </p:pic>
      <p:sp>
        <p:nvSpPr>
          <p:cNvPr id="11" name="Bent Arrow 10">
            <a:extLst>
              <a:ext uri="{FF2B5EF4-FFF2-40B4-BE49-F238E27FC236}">
                <a16:creationId xmlns:a16="http://schemas.microsoft.com/office/drawing/2014/main" id="{84415F06-C2D8-CC44-B99B-FA0D0BB4C5EF}"/>
              </a:ext>
            </a:extLst>
          </p:cNvPr>
          <p:cNvSpPr/>
          <p:nvPr/>
        </p:nvSpPr>
        <p:spPr>
          <a:xfrm rot="21171922" flipH="1" flipV="1">
            <a:off x="2593647" y="4225170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1DDEA9-9B45-104A-88DB-6AD57A0017BD}"/>
              </a:ext>
            </a:extLst>
          </p:cNvPr>
          <p:cNvSpPr txBox="1"/>
          <p:nvPr/>
        </p:nvSpPr>
        <p:spPr>
          <a:xfrm>
            <a:off x="2828544" y="3791712"/>
            <a:ext cx="128503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15 minutes </a:t>
            </a:r>
          </a:p>
          <a:p>
            <a:r>
              <a:rPr lang="en-US" dirty="0"/>
              <a:t>DI water</a:t>
            </a:r>
          </a:p>
        </p:txBody>
      </p:sp>
      <p:sp>
        <p:nvSpPr>
          <p:cNvPr id="13" name="Bent Arrow 12">
            <a:extLst>
              <a:ext uri="{FF2B5EF4-FFF2-40B4-BE49-F238E27FC236}">
                <a16:creationId xmlns:a16="http://schemas.microsoft.com/office/drawing/2014/main" id="{2CAED1DB-8E4B-054A-BACD-5CE312A77EEC}"/>
              </a:ext>
            </a:extLst>
          </p:cNvPr>
          <p:cNvSpPr/>
          <p:nvPr/>
        </p:nvSpPr>
        <p:spPr>
          <a:xfrm rot="21171922" flipH="1" flipV="1">
            <a:off x="2557071" y="1640467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6D3044-6B51-6944-9168-644128CDBFFA}"/>
              </a:ext>
            </a:extLst>
          </p:cNvPr>
          <p:cNvSpPr txBox="1"/>
          <p:nvPr/>
        </p:nvSpPr>
        <p:spPr>
          <a:xfrm>
            <a:off x="2816352" y="1207008"/>
            <a:ext cx="162166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10 minutes </a:t>
            </a:r>
          </a:p>
          <a:p>
            <a:r>
              <a:rPr lang="en-US" dirty="0"/>
              <a:t>Blue </a:t>
            </a:r>
            <a:r>
              <a:rPr lang="en-US" dirty="0" err="1"/>
              <a:t>FlowClean</a:t>
            </a:r>
            <a:endParaRPr lang="en-US" dirty="0"/>
          </a:p>
        </p:txBody>
      </p:sp>
      <p:sp>
        <p:nvSpPr>
          <p:cNvPr id="15" name="Bent Arrow 14">
            <a:extLst>
              <a:ext uri="{FF2B5EF4-FFF2-40B4-BE49-F238E27FC236}">
                <a16:creationId xmlns:a16="http://schemas.microsoft.com/office/drawing/2014/main" id="{3324D395-CFCE-4842-AC86-607B31E6ADBE}"/>
              </a:ext>
            </a:extLst>
          </p:cNvPr>
          <p:cNvSpPr/>
          <p:nvPr/>
        </p:nvSpPr>
        <p:spPr>
          <a:xfrm rot="2358799" flipH="1">
            <a:off x="5538016" y="3621665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FB3B9B-A281-3747-BD56-0D9B2E1CB979}"/>
              </a:ext>
            </a:extLst>
          </p:cNvPr>
          <p:cNvSpPr txBox="1"/>
          <p:nvPr/>
        </p:nvSpPr>
        <p:spPr>
          <a:xfrm>
            <a:off x="5736336" y="4322064"/>
            <a:ext cx="9789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 Wells</a:t>
            </a:r>
          </a:p>
          <a:p>
            <a:r>
              <a:rPr lang="en-US" dirty="0"/>
              <a:t>DI water</a:t>
            </a:r>
          </a:p>
        </p:txBody>
      </p:sp>
      <p:sp>
        <p:nvSpPr>
          <p:cNvPr id="19" name="Bent Arrow 18">
            <a:extLst>
              <a:ext uri="{FF2B5EF4-FFF2-40B4-BE49-F238E27FC236}">
                <a16:creationId xmlns:a16="http://schemas.microsoft.com/office/drawing/2014/main" id="{0BE479CB-D695-F240-A204-5C7477126CD8}"/>
              </a:ext>
            </a:extLst>
          </p:cNvPr>
          <p:cNvSpPr/>
          <p:nvPr/>
        </p:nvSpPr>
        <p:spPr>
          <a:xfrm rot="428078" flipH="1">
            <a:off x="6037888" y="2963297"/>
            <a:ext cx="1024142" cy="737506"/>
          </a:xfrm>
          <a:prstGeom prst="bentArrow">
            <a:avLst>
              <a:gd name="adj1" fmla="val 22126"/>
              <a:gd name="adj2" fmla="val 19641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67B5FA-11A0-3541-8D84-2ACCDE573C25}"/>
              </a:ext>
            </a:extLst>
          </p:cNvPr>
          <p:cNvSpPr txBox="1"/>
          <p:nvPr/>
        </p:nvSpPr>
        <p:spPr>
          <a:xfrm>
            <a:off x="6577584" y="3553968"/>
            <a:ext cx="162166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 Wells</a:t>
            </a:r>
          </a:p>
          <a:p>
            <a:r>
              <a:rPr lang="en-US" dirty="0"/>
              <a:t>Blue </a:t>
            </a:r>
            <a:r>
              <a:rPr lang="en-US" dirty="0" err="1"/>
              <a:t>FlowClean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9BF131-34F5-A949-8865-DB2F49178610}"/>
              </a:ext>
            </a:extLst>
          </p:cNvPr>
          <p:cNvSpPr txBox="1"/>
          <p:nvPr/>
        </p:nvSpPr>
        <p:spPr>
          <a:xfrm>
            <a:off x="1258380" y="6348162"/>
            <a:ext cx="6862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After:  </a:t>
            </a:r>
            <a:r>
              <a:rPr lang="en-US" dirty="0"/>
              <a:t>Select “Standby”.  Turn off the Cytometer.  Logoff the computer.</a:t>
            </a:r>
          </a:p>
        </p:txBody>
      </p:sp>
    </p:spTree>
    <p:extLst>
      <p:ext uri="{BB962C8B-B14F-4D97-AF65-F5344CB8AC3E}">
        <p14:creationId xmlns:p14="http://schemas.microsoft.com/office/powerpoint/2010/main" val="4224382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97963"/>
              </p:ext>
            </p:extLst>
          </p:nvPr>
        </p:nvGraphicFramePr>
        <p:xfrm>
          <a:off x="805343" y="293615"/>
          <a:ext cx="7801762" cy="6469399"/>
        </p:xfrm>
        <a:graphic>
          <a:graphicData uri="http://schemas.openxmlformats.org/drawingml/2006/table">
            <a:tbl>
              <a:tblPr/>
              <a:tblGrid>
                <a:gridCol w="1542382">
                  <a:extLst>
                    <a:ext uri="{9D8B030D-6E8A-4147-A177-3AD203B41FA5}">
                      <a16:colId xmlns:a16="http://schemas.microsoft.com/office/drawing/2014/main" val="1181584825"/>
                    </a:ext>
                  </a:extLst>
                </a:gridCol>
                <a:gridCol w="3129690">
                  <a:extLst>
                    <a:ext uri="{9D8B030D-6E8A-4147-A177-3AD203B41FA5}">
                      <a16:colId xmlns:a16="http://schemas.microsoft.com/office/drawing/2014/main" val="2180068266"/>
                    </a:ext>
                  </a:extLst>
                </a:gridCol>
                <a:gridCol w="3129690">
                  <a:extLst>
                    <a:ext uri="{9D8B030D-6E8A-4147-A177-3AD203B41FA5}">
                      <a16:colId xmlns:a16="http://schemas.microsoft.com/office/drawing/2014/main" val="4263959595"/>
                    </a:ext>
                  </a:extLst>
                </a:gridCol>
              </a:tblGrid>
              <a:tr h="2447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</a:t>
                      </a:r>
                    </a:p>
                  </a:txBody>
                  <a:tcPr marL="5419" marR="5419" marT="54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Fluorescent Channel</a:t>
                      </a:r>
                    </a:p>
                  </a:txBody>
                  <a:tcPr marL="5419" marR="5419" marT="5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Channel Names/Dyes</a:t>
                      </a:r>
                    </a:p>
                  </a:txBody>
                  <a:tcPr marL="5419" marR="5419" marT="5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899797"/>
                  </a:ext>
                </a:extLst>
              </a:tr>
              <a:tr h="35177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488 nm - Blue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525/40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BL1, FITC, GFP, Alexa-488, CFSE, Fluo-3, YFP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3996"/>
                  </a:ext>
                </a:extLst>
              </a:tr>
              <a:tr h="237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690/50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BL2, PerCP, PI, PC5, PC5.5, PerCP-Cy5.5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806914"/>
                  </a:ext>
                </a:extLst>
              </a:tr>
              <a:tr h="221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488/8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Blue SSC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510725"/>
                  </a:ext>
                </a:extLst>
              </a:tr>
              <a:tr h="214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FSC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FSC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103365"/>
                  </a:ext>
                </a:extLst>
              </a:tr>
              <a:tr h="3747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638 nm - Red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780/60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RL3, APC-H7, APC-A750, APC-Cy7, APC-eFluor780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455093"/>
                  </a:ext>
                </a:extLst>
              </a:tr>
              <a:tr h="237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712/25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RL2, APC-A700, Alexa-700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55306"/>
                  </a:ext>
                </a:extLst>
              </a:tr>
              <a:tr h="267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660/20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RL1, APC, Alexa-647, eFluor-660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500948"/>
                  </a:ext>
                </a:extLst>
              </a:tr>
              <a:tr h="3900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 nm - Yellow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610/20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YL2, ECD,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mCherry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PI, PE-Texas Red,                         PE-CF594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887796"/>
                  </a:ext>
                </a:extLst>
              </a:tr>
              <a:tr h="2829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585/42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YL1, PE, PI, dTomato, DsRed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674450"/>
                  </a:ext>
                </a:extLst>
              </a:tr>
              <a:tr h="3135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690/50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YL3,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PerCP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PI, PC5.5, PerCP-Cy5.5, PC5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452978"/>
                  </a:ext>
                </a:extLst>
              </a:tr>
              <a:tr h="2982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780/60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YL4, PC7, PE-Cy7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51478"/>
                  </a:ext>
                </a:extLst>
              </a:tr>
              <a:tr h="23706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 nm- Violet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405/10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Violet SSC (nanoparticle)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761887"/>
                  </a:ext>
                </a:extLst>
              </a:tr>
              <a:tr h="443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450/45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VL1, Pacific Blue, Brilliant Violet 421, CFP, eFluor-450, V450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30770"/>
                  </a:ext>
                </a:extLst>
              </a:tr>
              <a:tr h="4511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525/40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VL2, CFP-YFP,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Krome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Orange,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AmCyan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V500, Brilliant Violet 510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883168"/>
                  </a:ext>
                </a:extLst>
              </a:tr>
              <a:tr h="4817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610/20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VL3,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mCherry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Brilliant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Violet 605, Violet 610,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Qdot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605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324044"/>
                  </a:ext>
                </a:extLst>
              </a:tr>
              <a:tr h="16059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283628"/>
                  </a:ext>
                </a:extLst>
              </a:tr>
              <a:tr h="244711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optional Filters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Optional Colors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135674"/>
                  </a:ext>
                </a:extLst>
              </a:tr>
              <a:tr h="183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780/60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Violet laser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769554"/>
                  </a:ext>
                </a:extLst>
              </a:tr>
              <a:tr h="237065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660/20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Brilliant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Violet 650,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Qdot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655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587993"/>
                  </a:ext>
                </a:extLst>
              </a:tr>
              <a:tr h="2676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9" marR="5419" marT="54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561/10</a:t>
                      </a:r>
                    </a:p>
                  </a:txBody>
                  <a:tcPr marL="5419" marR="5419" marT="54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FSC, SSC for yellow laser</a:t>
                      </a:r>
                    </a:p>
                  </a:txBody>
                  <a:tcPr marL="5419" marR="5419" marT="5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990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73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DCE1FD-1F09-DD4B-90C1-170B6E116949}"/>
              </a:ext>
            </a:extLst>
          </p:cNvPr>
          <p:cNvSpPr txBox="1"/>
          <p:nvPr/>
        </p:nvSpPr>
        <p:spPr>
          <a:xfrm>
            <a:off x="3426781" y="2308194"/>
            <a:ext cx="155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JUNK SLIDES</a:t>
            </a:r>
          </a:p>
        </p:txBody>
      </p:sp>
    </p:spTree>
    <p:extLst>
      <p:ext uri="{BB962C8B-B14F-4D97-AF65-F5344CB8AC3E}">
        <p14:creationId xmlns:p14="http://schemas.microsoft.com/office/powerpoint/2010/main" val="3270226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F0CEE6-450B-2F4D-80BC-5D7200701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649"/>
          <a:stretch/>
        </p:blipFill>
        <p:spPr>
          <a:xfrm>
            <a:off x="3267296" y="238525"/>
            <a:ext cx="4604380" cy="5604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8CA9A0D-3D50-5140-8BF3-6A046CD72FA7}"/>
              </a:ext>
            </a:extLst>
          </p:cNvPr>
          <p:cNvSpPr/>
          <p:nvPr/>
        </p:nvSpPr>
        <p:spPr>
          <a:xfrm>
            <a:off x="7294418" y="3382999"/>
            <a:ext cx="18495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Helvetica" pitchFamily="2" charset="0"/>
              </a:rPr>
              <a:t>Other Filters:</a:t>
            </a:r>
          </a:p>
          <a:p>
            <a:r>
              <a:rPr lang="en-US" sz="900" dirty="0">
                <a:latin typeface="Helvetica" pitchFamily="2" charset="0"/>
              </a:rPr>
              <a:t> • 405/10 BP</a:t>
            </a:r>
          </a:p>
          <a:p>
            <a:r>
              <a:rPr lang="en-US" sz="900" dirty="0">
                <a:latin typeface="Helvetica" pitchFamily="2" charset="0"/>
              </a:rPr>
              <a:t> • 638/6 BP</a:t>
            </a:r>
          </a:p>
          <a:p>
            <a:r>
              <a:rPr lang="en-US" sz="900" dirty="0">
                <a:latin typeface="Helvetica" pitchFamily="2" charset="0"/>
              </a:rPr>
              <a:t> • 561/6 BP</a:t>
            </a:r>
          </a:p>
          <a:p>
            <a:r>
              <a:rPr lang="en-US" sz="900" dirty="0">
                <a:latin typeface="Helvetica" pitchFamily="2" charset="0"/>
              </a:rPr>
              <a:t> • 488/8 BP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48CEC-57A6-9C4B-91DB-284E1CE050E6}"/>
              </a:ext>
            </a:extLst>
          </p:cNvPr>
          <p:cNvSpPr txBox="1"/>
          <p:nvPr/>
        </p:nvSpPr>
        <p:spPr>
          <a:xfrm>
            <a:off x="7616538" y="1167855"/>
            <a:ext cx="723275" cy="55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/>
              <a:t>FSC</a:t>
            </a:r>
          </a:p>
          <a:p>
            <a:r>
              <a:rPr lang="en-US" sz="1013" dirty="0"/>
              <a:t>SSC</a:t>
            </a:r>
          </a:p>
          <a:p>
            <a:r>
              <a:rPr lang="en-US" sz="1013" dirty="0"/>
              <a:t>SSC-Violet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7E8131-684C-9047-A8C2-D8FF74353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26" y="5095782"/>
            <a:ext cx="4231688" cy="1065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BEC8EA-8491-6847-B956-8CAFB00373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449" y="1154097"/>
            <a:ext cx="4247599" cy="395056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8296667-F519-4C4A-A6A2-F4C3102DD30B}"/>
              </a:ext>
            </a:extLst>
          </p:cNvPr>
          <p:cNvGrpSpPr>
            <a:grpSpLocks noChangeAspect="1"/>
          </p:cNvGrpSpPr>
          <p:nvPr/>
        </p:nvGrpSpPr>
        <p:grpSpPr>
          <a:xfrm>
            <a:off x="5124521" y="4637305"/>
            <a:ext cx="4019479" cy="1717187"/>
            <a:chOff x="144184" y="1618735"/>
            <a:chExt cx="9111027" cy="389237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6973B3E-0A0B-F444-BEB0-A5DE168BA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558" r="11259"/>
            <a:stretch/>
          </p:blipFill>
          <p:spPr>
            <a:xfrm rot="16200000">
              <a:off x="2655859" y="-880583"/>
              <a:ext cx="3880022" cy="890337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928456-BB1C-D94E-9256-8EAA5DEE102E}"/>
                </a:ext>
              </a:extLst>
            </p:cNvPr>
            <p:cNvSpPr txBox="1"/>
            <p:nvPr/>
          </p:nvSpPr>
          <p:spPr>
            <a:xfrm>
              <a:off x="296562" y="1742303"/>
              <a:ext cx="8958649" cy="837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Violet 	      Yellow             Red      Blue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D7145B-82D8-A847-8FF7-369C14FD29A9}"/>
                </a:ext>
              </a:extLst>
            </p:cNvPr>
            <p:cNvCxnSpPr/>
            <p:nvPr/>
          </p:nvCxnSpPr>
          <p:spPr>
            <a:xfrm>
              <a:off x="172995" y="1618735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32E330F-0838-6043-B8FF-00D6A21C61E3}"/>
                </a:ext>
              </a:extLst>
            </p:cNvPr>
            <p:cNvCxnSpPr/>
            <p:nvPr/>
          </p:nvCxnSpPr>
          <p:spPr>
            <a:xfrm>
              <a:off x="3167450" y="1635211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AABC83-94D7-084D-AB09-E32C89D50034}"/>
                </a:ext>
              </a:extLst>
            </p:cNvPr>
            <p:cNvCxnSpPr/>
            <p:nvPr/>
          </p:nvCxnSpPr>
          <p:spPr>
            <a:xfrm>
              <a:off x="6108357" y="1635210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CA7C3B7-23C6-CF42-BEBB-330FC1C99DA5}"/>
                </a:ext>
              </a:extLst>
            </p:cNvPr>
            <p:cNvCxnSpPr>
              <a:cxnSpLocks/>
            </p:cNvCxnSpPr>
            <p:nvPr/>
          </p:nvCxnSpPr>
          <p:spPr>
            <a:xfrm>
              <a:off x="7566454" y="1618735"/>
              <a:ext cx="0" cy="1795025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E2BD479-C97C-EA43-943A-F2D24B1592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104" t="1535" b="69027"/>
          <a:stretch/>
        </p:blipFill>
        <p:spPr>
          <a:xfrm>
            <a:off x="1500326" y="1500327"/>
            <a:ext cx="3351202" cy="116297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42F428-CD94-BA43-9EE0-F9A5369F62A8}"/>
              </a:ext>
            </a:extLst>
          </p:cNvPr>
          <p:cNvSpPr txBox="1"/>
          <p:nvPr/>
        </p:nvSpPr>
        <p:spPr>
          <a:xfrm>
            <a:off x="1562470" y="1216240"/>
            <a:ext cx="3080551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        405/10 BP	     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VioletSSC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             Alternative SSC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ED4A06-CE23-D145-A39F-34AB3EE9E676}"/>
              </a:ext>
            </a:extLst>
          </p:cNvPr>
          <p:cNvSpPr txBox="1"/>
          <p:nvPr/>
        </p:nvSpPr>
        <p:spPr>
          <a:xfrm>
            <a:off x="4829453" y="1455938"/>
            <a:ext cx="18820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825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CA9A0D-3D50-5140-8BF3-6A046CD72FA7}"/>
              </a:ext>
            </a:extLst>
          </p:cNvPr>
          <p:cNvSpPr/>
          <p:nvPr/>
        </p:nvSpPr>
        <p:spPr>
          <a:xfrm>
            <a:off x="7294418" y="3382999"/>
            <a:ext cx="18495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Helvetica" pitchFamily="2" charset="0"/>
              </a:rPr>
              <a:t>Other Filters:</a:t>
            </a:r>
          </a:p>
          <a:p>
            <a:r>
              <a:rPr lang="en-US" sz="900" dirty="0">
                <a:latin typeface="Helvetica" pitchFamily="2" charset="0"/>
              </a:rPr>
              <a:t> • 405/10 BP</a:t>
            </a:r>
          </a:p>
          <a:p>
            <a:r>
              <a:rPr lang="en-US" sz="900" dirty="0">
                <a:latin typeface="Helvetica" pitchFamily="2" charset="0"/>
              </a:rPr>
              <a:t> • 638/6 BP</a:t>
            </a:r>
          </a:p>
          <a:p>
            <a:r>
              <a:rPr lang="en-US" sz="900" dirty="0">
                <a:latin typeface="Helvetica" pitchFamily="2" charset="0"/>
              </a:rPr>
              <a:t> • 561/6 BP</a:t>
            </a:r>
          </a:p>
          <a:p>
            <a:r>
              <a:rPr lang="en-US" sz="900" dirty="0">
                <a:latin typeface="Helvetica" pitchFamily="2" charset="0"/>
              </a:rPr>
              <a:t> • 488/8 BP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48CEC-57A6-9C4B-91DB-284E1CE050E6}"/>
              </a:ext>
            </a:extLst>
          </p:cNvPr>
          <p:cNvSpPr txBox="1"/>
          <p:nvPr/>
        </p:nvSpPr>
        <p:spPr>
          <a:xfrm>
            <a:off x="7616538" y="1167855"/>
            <a:ext cx="723275" cy="55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/>
              <a:t>FSC</a:t>
            </a:r>
          </a:p>
          <a:p>
            <a:r>
              <a:rPr lang="en-US" sz="1013" dirty="0"/>
              <a:t>SSC</a:t>
            </a:r>
          </a:p>
          <a:p>
            <a:r>
              <a:rPr lang="en-US" sz="1013" dirty="0"/>
              <a:t>SSC-Violet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1AA8054C-B320-E645-88B3-B6BEFA060841}"/>
              </a:ext>
            </a:extLst>
          </p:cNvPr>
          <p:cNvSpPr/>
          <p:nvPr/>
        </p:nvSpPr>
        <p:spPr>
          <a:xfrm>
            <a:off x="7614402" y="1990039"/>
            <a:ext cx="234778" cy="259492"/>
          </a:xfrm>
          <a:prstGeom prst="fra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0064560E-D926-4F4F-9D86-6E636E43EA54}"/>
              </a:ext>
            </a:extLst>
          </p:cNvPr>
          <p:cNvSpPr/>
          <p:nvPr/>
        </p:nvSpPr>
        <p:spPr>
          <a:xfrm>
            <a:off x="7989226" y="2513143"/>
            <a:ext cx="234778" cy="259492"/>
          </a:xfrm>
          <a:prstGeom prst="fra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821123E3-8813-AE43-B4A2-B49832E16B23}"/>
              </a:ext>
            </a:extLst>
          </p:cNvPr>
          <p:cNvSpPr/>
          <p:nvPr/>
        </p:nvSpPr>
        <p:spPr>
          <a:xfrm>
            <a:off x="6248721" y="4053664"/>
            <a:ext cx="234778" cy="259492"/>
          </a:xfrm>
          <a:prstGeom prst="fra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431CBD-0CE8-4B48-B6E6-9667EC9A6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608" y="620944"/>
            <a:ext cx="1422400" cy="57404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094FE5-E533-774A-A583-A4219FAF9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677" y="5051394"/>
            <a:ext cx="3852599" cy="9698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B833CC-8AD9-2945-8EED-B63C6612E7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556" y="319596"/>
            <a:ext cx="4247599" cy="395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44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7BE4493-6985-A64C-B8B8-E5122C6749B7}"/>
              </a:ext>
            </a:extLst>
          </p:cNvPr>
          <p:cNvGrpSpPr>
            <a:grpSpLocks noChangeAspect="1"/>
          </p:cNvGrpSpPr>
          <p:nvPr/>
        </p:nvGrpSpPr>
        <p:grpSpPr>
          <a:xfrm>
            <a:off x="1680022" y="656947"/>
            <a:ext cx="7559527" cy="3229553"/>
            <a:chOff x="144184" y="1618735"/>
            <a:chExt cx="9111027" cy="389237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A339CAD-5D26-2D40-A2AE-D39F7556C5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558" r="11259"/>
            <a:stretch/>
          </p:blipFill>
          <p:spPr>
            <a:xfrm rot="16200000">
              <a:off x="2655859" y="-880583"/>
              <a:ext cx="3880022" cy="890337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217FD7-DF0D-2B47-A96C-F678D7584EE3}"/>
                </a:ext>
              </a:extLst>
            </p:cNvPr>
            <p:cNvSpPr txBox="1"/>
            <p:nvPr/>
          </p:nvSpPr>
          <p:spPr>
            <a:xfrm>
              <a:off x="296562" y="1742303"/>
              <a:ext cx="8958649" cy="1020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Violet			    Yellow		       Red		  Blue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B137D20-B91A-DE4F-9193-1FD31180F6EB}"/>
                </a:ext>
              </a:extLst>
            </p:cNvPr>
            <p:cNvCxnSpPr/>
            <p:nvPr/>
          </p:nvCxnSpPr>
          <p:spPr>
            <a:xfrm>
              <a:off x="172995" y="1618735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C93A1CB-C5D0-3D4C-AB32-735C5C855730}"/>
                </a:ext>
              </a:extLst>
            </p:cNvPr>
            <p:cNvCxnSpPr/>
            <p:nvPr/>
          </p:nvCxnSpPr>
          <p:spPr>
            <a:xfrm>
              <a:off x="3167450" y="1635211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3D3F856-31EA-784B-B4AD-E87E61DD1F16}"/>
                </a:ext>
              </a:extLst>
            </p:cNvPr>
            <p:cNvCxnSpPr/>
            <p:nvPr/>
          </p:nvCxnSpPr>
          <p:spPr>
            <a:xfrm>
              <a:off x="6108357" y="1635210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2F7995-F2DC-4646-A3FB-D17D50AF41BA}"/>
                </a:ext>
              </a:extLst>
            </p:cNvPr>
            <p:cNvCxnSpPr>
              <a:cxnSpLocks/>
            </p:cNvCxnSpPr>
            <p:nvPr/>
          </p:nvCxnSpPr>
          <p:spPr>
            <a:xfrm>
              <a:off x="7566454" y="1618735"/>
              <a:ext cx="0" cy="1795025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64DF819-5344-804E-BC2B-55E4B78A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6859"/>
            <a:ext cx="1422400" cy="57404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27066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918A45-813E-4943-9405-06AB8698B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0" y="1009650"/>
            <a:ext cx="7226300" cy="4838700"/>
          </a:xfrm>
          <a:prstGeom prst="rect">
            <a:avLst/>
          </a:prstGeom>
        </p:spPr>
      </p:pic>
      <p:sp>
        <p:nvSpPr>
          <p:cNvPr id="4" name="Title 19">
            <a:extLst>
              <a:ext uri="{FF2B5EF4-FFF2-40B4-BE49-F238E27FC236}">
                <a16:creationId xmlns:a16="http://schemas.microsoft.com/office/drawing/2014/main" id="{0F7DB866-9E88-5945-9CAF-F4C87A84F8F4}"/>
              </a:ext>
            </a:extLst>
          </p:cNvPr>
          <p:cNvSpPr txBox="1">
            <a:spLocks/>
          </p:cNvSpPr>
          <p:nvPr/>
        </p:nvSpPr>
        <p:spPr>
          <a:xfrm>
            <a:off x="1811045" y="205329"/>
            <a:ext cx="6880194" cy="76233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Before Startup – Check Fluidics</a:t>
            </a:r>
          </a:p>
        </p:txBody>
      </p:sp>
    </p:spTree>
    <p:extLst>
      <p:ext uri="{BB962C8B-B14F-4D97-AF65-F5344CB8AC3E}">
        <p14:creationId xmlns:p14="http://schemas.microsoft.com/office/powerpoint/2010/main" val="1302069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7BE4493-6985-A64C-B8B8-E5122C6749B7}"/>
              </a:ext>
            </a:extLst>
          </p:cNvPr>
          <p:cNvGrpSpPr>
            <a:grpSpLocks noChangeAspect="1"/>
          </p:cNvGrpSpPr>
          <p:nvPr/>
        </p:nvGrpSpPr>
        <p:grpSpPr>
          <a:xfrm>
            <a:off x="1680022" y="656947"/>
            <a:ext cx="7559527" cy="3229553"/>
            <a:chOff x="144184" y="1618735"/>
            <a:chExt cx="9111027" cy="389237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A339CAD-5D26-2D40-A2AE-D39F7556C5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558" r="11259"/>
            <a:stretch/>
          </p:blipFill>
          <p:spPr>
            <a:xfrm rot="16200000">
              <a:off x="2655859" y="-880583"/>
              <a:ext cx="3880022" cy="8903372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217FD7-DF0D-2B47-A96C-F678D7584EE3}"/>
                </a:ext>
              </a:extLst>
            </p:cNvPr>
            <p:cNvSpPr txBox="1"/>
            <p:nvPr/>
          </p:nvSpPr>
          <p:spPr>
            <a:xfrm>
              <a:off x="296562" y="1742303"/>
              <a:ext cx="8958649" cy="1020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Violet			    Yellow		       Red		  Blue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B137D20-B91A-DE4F-9193-1FD31180F6EB}"/>
                </a:ext>
              </a:extLst>
            </p:cNvPr>
            <p:cNvCxnSpPr/>
            <p:nvPr/>
          </p:nvCxnSpPr>
          <p:spPr>
            <a:xfrm>
              <a:off x="172995" y="1618735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C93A1CB-C5D0-3D4C-AB32-735C5C855730}"/>
                </a:ext>
              </a:extLst>
            </p:cNvPr>
            <p:cNvCxnSpPr/>
            <p:nvPr/>
          </p:nvCxnSpPr>
          <p:spPr>
            <a:xfrm>
              <a:off x="3167450" y="1635211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3D3F856-31EA-784B-B4AD-E87E61DD1F16}"/>
                </a:ext>
              </a:extLst>
            </p:cNvPr>
            <p:cNvCxnSpPr/>
            <p:nvPr/>
          </p:nvCxnSpPr>
          <p:spPr>
            <a:xfrm>
              <a:off x="6108357" y="1635210"/>
              <a:ext cx="0" cy="3842951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2F7995-F2DC-4646-A3FB-D17D50AF41BA}"/>
                </a:ext>
              </a:extLst>
            </p:cNvPr>
            <p:cNvCxnSpPr>
              <a:cxnSpLocks/>
            </p:cNvCxnSpPr>
            <p:nvPr/>
          </p:nvCxnSpPr>
          <p:spPr>
            <a:xfrm>
              <a:off x="7566454" y="1618735"/>
              <a:ext cx="0" cy="1795025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64DF819-5344-804E-BC2B-55E4B78A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6859"/>
            <a:ext cx="1422400" cy="57404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50063D-C382-A84E-ABA5-7329AAD3F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492" y="2920906"/>
            <a:ext cx="1002745" cy="393709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03B1213-DECF-A14D-AD4D-8F0B80523F7A}"/>
              </a:ext>
            </a:extLst>
          </p:cNvPr>
          <p:cNvSpPr/>
          <p:nvPr/>
        </p:nvSpPr>
        <p:spPr>
          <a:xfrm>
            <a:off x="0" y="5166804"/>
            <a:ext cx="1411550" cy="27520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49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0D87E1-CEBC-2641-8449-0D8E2B285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534"/>
          <a:stretch/>
        </p:blipFill>
        <p:spPr>
          <a:xfrm>
            <a:off x="1098626" y="1109709"/>
            <a:ext cx="5285337" cy="27239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0D1BD6-EDF0-224F-848C-7F9A6B5AFD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851" t="388" r="2851" b="55146"/>
          <a:stretch/>
        </p:blipFill>
        <p:spPr>
          <a:xfrm>
            <a:off x="1757052" y="3808520"/>
            <a:ext cx="5916937" cy="3049480"/>
          </a:xfrm>
          <a:prstGeom prst="rect">
            <a:avLst/>
          </a:prstGeom>
        </p:spPr>
      </p:pic>
      <p:sp>
        <p:nvSpPr>
          <p:cNvPr id="7" name="Title 19">
            <a:extLst>
              <a:ext uri="{FF2B5EF4-FFF2-40B4-BE49-F238E27FC236}">
                <a16:creationId xmlns:a16="http://schemas.microsoft.com/office/drawing/2014/main" id="{6BE3B73A-5C97-5647-A77D-F431B3B080C3}"/>
              </a:ext>
            </a:extLst>
          </p:cNvPr>
          <p:cNvSpPr txBox="1">
            <a:spLocks/>
          </p:cNvSpPr>
          <p:nvPr/>
        </p:nvSpPr>
        <p:spPr>
          <a:xfrm>
            <a:off x="1811045" y="205329"/>
            <a:ext cx="6880194" cy="7623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Cytoflex</a:t>
            </a:r>
            <a:r>
              <a:rPr lang="en-US" dirty="0"/>
              <a:t> – Power Switch</a:t>
            </a:r>
          </a:p>
        </p:txBody>
      </p:sp>
    </p:spTree>
    <p:extLst>
      <p:ext uri="{BB962C8B-B14F-4D97-AF65-F5344CB8AC3E}">
        <p14:creationId xmlns:p14="http://schemas.microsoft.com/office/powerpoint/2010/main" val="811717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9">
            <a:extLst>
              <a:ext uri="{FF2B5EF4-FFF2-40B4-BE49-F238E27FC236}">
                <a16:creationId xmlns:a16="http://schemas.microsoft.com/office/drawing/2014/main" id="{21823541-AA30-A548-8876-728415A808BC}"/>
              </a:ext>
            </a:extLst>
          </p:cNvPr>
          <p:cNvSpPr txBox="1">
            <a:spLocks/>
          </p:cNvSpPr>
          <p:nvPr/>
        </p:nvSpPr>
        <p:spPr>
          <a:xfrm>
            <a:off x="1811045" y="205329"/>
            <a:ext cx="6880194" cy="7623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Cytoflex</a:t>
            </a:r>
            <a:r>
              <a:rPr lang="en-US" dirty="0"/>
              <a:t> – Sample Types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4A476-4102-9D4A-8436-7A52C0BD5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183" y="2885243"/>
            <a:ext cx="5232817" cy="37511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27B70D-77B1-C241-8DCD-DFCB375C4D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9140" r="28927" b="5888"/>
          <a:stretch/>
        </p:blipFill>
        <p:spPr>
          <a:xfrm>
            <a:off x="-3837358" y="1669002"/>
            <a:ext cx="7238365" cy="41281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B43DFD-6C01-564F-870F-6DE30227B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9040" y="4350058"/>
            <a:ext cx="349780" cy="20336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A66F13-EC8D-974B-A559-363045373A30}"/>
              </a:ext>
            </a:extLst>
          </p:cNvPr>
          <p:cNvSpPr txBox="1"/>
          <p:nvPr/>
        </p:nvSpPr>
        <p:spPr>
          <a:xfrm>
            <a:off x="1313895" y="1109709"/>
            <a:ext cx="1988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FACS Tubes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6E3F1D-EC5E-D945-93F5-BCAF071F94D1}"/>
              </a:ext>
            </a:extLst>
          </p:cNvPr>
          <p:cNvSpPr txBox="1"/>
          <p:nvPr/>
        </p:nvSpPr>
        <p:spPr>
          <a:xfrm>
            <a:off x="5328081" y="1936812"/>
            <a:ext cx="2377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96-well Plates</a:t>
            </a:r>
          </a:p>
        </p:txBody>
      </p:sp>
    </p:spTree>
    <p:extLst>
      <p:ext uri="{BB962C8B-B14F-4D97-AF65-F5344CB8AC3E}">
        <p14:creationId xmlns:p14="http://schemas.microsoft.com/office/powerpoint/2010/main" val="37416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9">
            <a:extLst>
              <a:ext uri="{FF2B5EF4-FFF2-40B4-BE49-F238E27FC236}">
                <a16:creationId xmlns:a16="http://schemas.microsoft.com/office/drawing/2014/main" id="{21823541-AA30-A548-8876-728415A808BC}"/>
              </a:ext>
            </a:extLst>
          </p:cNvPr>
          <p:cNvSpPr txBox="1">
            <a:spLocks/>
          </p:cNvSpPr>
          <p:nvPr/>
        </p:nvSpPr>
        <p:spPr>
          <a:xfrm>
            <a:off x="1811045" y="205329"/>
            <a:ext cx="6880194" cy="7623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Cytoflex</a:t>
            </a:r>
            <a:r>
              <a:rPr lang="en-US" dirty="0"/>
              <a:t> – Sample Types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4A476-4102-9D4A-8436-7A52C0BD5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183" y="2885243"/>
            <a:ext cx="5232817" cy="37511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B43DFD-6C01-564F-870F-6DE30227B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040" y="4350058"/>
            <a:ext cx="349780" cy="20336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A66F13-EC8D-974B-A559-363045373A30}"/>
              </a:ext>
            </a:extLst>
          </p:cNvPr>
          <p:cNvSpPr txBox="1"/>
          <p:nvPr/>
        </p:nvSpPr>
        <p:spPr>
          <a:xfrm>
            <a:off x="1313895" y="1109709"/>
            <a:ext cx="1988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FACS Tubes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6E3F1D-EC5E-D945-93F5-BCAF071F94D1}"/>
              </a:ext>
            </a:extLst>
          </p:cNvPr>
          <p:cNvSpPr txBox="1"/>
          <p:nvPr/>
        </p:nvSpPr>
        <p:spPr>
          <a:xfrm>
            <a:off x="5328081" y="1936812"/>
            <a:ext cx="2377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96-well Plates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720266-8660-48D9-914D-7C39F6D2F4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78572" y="912547"/>
            <a:ext cx="4572000" cy="2571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CA7B33-4460-47B4-A3FB-11D5C3FF07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-496369" y="4311122"/>
            <a:ext cx="3589840" cy="201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10EFD7-18E9-8E45-A2FA-47EB8B6AB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425" y="1802168"/>
            <a:ext cx="5224507" cy="2988692"/>
          </a:xfrm>
          <a:prstGeom prst="rect">
            <a:avLst/>
          </a:prstGeom>
        </p:spPr>
      </p:pic>
      <p:sp>
        <p:nvSpPr>
          <p:cNvPr id="8" name="Title 19">
            <a:extLst>
              <a:ext uri="{FF2B5EF4-FFF2-40B4-BE49-F238E27FC236}">
                <a16:creationId xmlns:a16="http://schemas.microsoft.com/office/drawing/2014/main" id="{4B615DF0-2879-954F-BEB8-CB39F4F97ED8}"/>
              </a:ext>
            </a:extLst>
          </p:cNvPr>
          <p:cNvSpPr txBox="1">
            <a:spLocks/>
          </p:cNvSpPr>
          <p:nvPr/>
        </p:nvSpPr>
        <p:spPr>
          <a:xfrm>
            <a:off x="1811045" y="205329"/>
            <a:ext cx="6356411" cy="67356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Start Up – Sign In &amp; Choose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A6D324-E0B0-F340-8D4B-AB847D70E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83" y="919764"/>
            <a:ext cx="84455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85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16" y="626800"/>
            <a:ext cx="8445500" cy="46101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785C3E-9E14-E848-A78B-578EA54CA2BE}"/>
              </a:ext>
            </a:extLst>
          </p:cNvPr>
          <p:cNvCxnSpPr>
            <a:cxnSpLocks/>
          </p:cNvCxnSpPr>
          <p:nvPr/>
        </p:nvCxnSpPr>
        <p:spPr>
          <a:xfrm>
            <a:off x="763480" y="923277"/>
            <a:ext cx="2024108" cy="51490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F45B0A-B3A9-1648-9487-B671B057E758}"/>
              </a:ext>
            </a:extLst>
          </p:cNvPr>
          <p:cNvCxnSpPr>
            <a:cxnSpLocks/>
          </p:cNvCxnSpPr>
          <p:nvPr/>
        </p:nvCxnSpPr>
        <p:spPr>
          <a:xfrm>
            <a:off x="2246051" y="905522"/>
            <a:ext cx="4341180" cy="4261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6ED4FD4-A3A1-9A4C-97E4-1EE57D946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3136" y="1330048"/>
            <a:ext cx="3976959" cy="4928710"/>
          </a:xfrm>
          <a:prstGeom prst="rect">
            <a:avLst/>
          </a:prstGeom>
        </p:spPr>
      </p:pic>
      <p:sp>
        <p:nvSpPr>
          <p:cNvPr id="18" name="Bent Arrow 17">
            <a:extLst>
              <a:ext uri="{FF2B5EF4-FFF2-40B4-BE49-F238E27FC236}">
                <a16:creationId xmlns:a16="http://schemas.microsoft.com/office/drawing/2014/main" id="{82B9A067-F170-DA4C-B4DF-4E5FBD471B0B}"/>
              </a:ext>
            </a:extLst>
          </p:cNvPr>
          <p:cNvSpPr/>
          <p:nvPr/>
        </p:nvSpPr>
        <p:spPr>
          <a:xfrm rot="20769924" flipH="1">
            <a:off x="6625613" y="4705749"/>
            <a:ext cx="534105" cy="622721"/>
          </a:xfrm>
          <a:prstGeom prst="bentArrow">
            <a:avLst>
              <a:gd name="adj1" fmla="val 22126"/>
              <a:gd name="adj2" fmla="val 18820"/>
              <a:gd name="adj3" fmla="val 25000"/>
              <a:gd name="adj4" fmla="val 65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9BDBB0-9763-3444-A1EF-5A7D1CC09DFE}"/>
              </a:ext>
            </a:extLst>
          </p:cNvPr>
          <p:cNvSpPr txBox="1"/>
          <p:nvPr/>
        </p:nvSpPr>
        <p:spPr>
          <a:xfrm>
            <a:off x="6897950" y="5237825"/>
            <a:ext cx="172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Tubes</a:t>
            </a: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214ABA4A-952E-8E47-A01D-2992C2694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9694" y="205329"/>
            <a:ext cx="5727762" cy="433864"/>
          </a:xfrm>
        </p:spPr>
        <p:txBody>
          <a:bodyPr>
            <a:normAutofit fontScale="90000"/>
          </a:bodyPr>
          <a:lstStyle/>
          <a:p>
            <a:r>
              <a:rPr lang="en-US" dirty="0"/>
              <a:t>Start Up – Choose method</a:t>
            </a:r>
          </a:p>
        </p:txBody>
      </p:sp>
    </p:spTree>
    <p:extLst>
      <p:ext uri="{BB962C8B-B14F-4D97-AF65-F5344CB8AC3E}">
        <p14:creationId xmlns:p14="http://schemas.microsoft.com/office/powerpoint/2010/main" val="3867532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A229C-FE8D-3740-9EDD-EA85F0019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97" y="910886"/>
            <a:ext cx="8445500" cy="46101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785C3E-9E14-E848-A78B-578EA54CA2BE}"/>
              </a:ext>
            </a:extLst>
          </p:cNvPr>
          <p:cNvCxnSpPr>
            <a:cxnSpLocks/>
          </p:cNvCxnSpPr>
          <p:nvPr/>
        </p:nvCxnSpPr>
        <p:spPr>
          <a:xfrm>
            <a:off x="532661" y="1207363"/>
            <a:ext cx="2024108" cy="51490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F45B0A-B3A9-1648-9487-B671B057E758}"/>
              </a:ext>
            </a:extLst>
          </p:cNvPr>
          <p:cNvCxnSpPr>
            <a:cxnSpLocks/>
          </p:cNvCxnSpPr>
          <p:nvPr/>
        </p:nvCxnSpPr>
        <p:spPr>
          <a:xfrm>
            <a:off x="1526960" y="1189608"/>
            <a:ext cx="3382392" cy="5592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4D7877A-BA52-0B46-8C5C-6F8071E0D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1788" y="1708335"/>
            <a:ext cx="2376442" cy="5077868"/>
          </a:xfrm>
          <a:prstGeom prst="rect">
            <a:avLst/>
          </a:prstGeom>
        </p:spPr>
      </p:pic>
      <p:sp>
        <p:nvSpPr>
          <p:cNvPr id="25" name="Title 19">
            <a:extLst>
              <a:ext uri="{FF2B5EF4-FFF2-40B4-BE49-F238E27FC236}">
                <a16:creationId xmlns:a16="http://schemas.microsoft.com/office/drawing/2014/main" id="{E30238CE-A928-DF45-A836-2D102E25F5E8}"/>
              </a:ext>
            </a:extLst>
          </p:cNvPr>
          <p:cNvSpPr txBox="1">
            <a:spLocks/>
          </p:cNvSpPr>
          <p:nvPr/>
        </p:nvSpPr>
        <p:spPr>
          <a:xfrm>
            <a:off x="1633491" y="311860"/>
            <a:ext cx="6755907" cy="61141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Start Up – Run Startup (~8 minutes)</a:t>
            </a:r>
          </a:p>
        </p:txBody>
      </p:sp>
    </p:spTree>
    <p:extLst>
      <p:ext uri="{BB962C8B-B14F-4D97-AF65-F5344CB8AC3E}">
        <p14:creationId xmlns:p14="http://schemas.microsoft.com/office/powerpoint/2010/main" val="4267111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5340</TotalTime>
  <Words>694</Words>
  <Application>Microsoft Office PowerPoint</Application>
  <PresentationFormat>On-screen Show (4:3)</PresentationFormat>
  <Paragraphs>230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Helvetica</vt:lpstr>
      <vt:lpstr>Office Theme</vt:lpstr>
      <vt:lpstr>Cytoflex Cytometer Training April 25,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Start Up – Choose method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Cytoflex Cytometer</dc:title>
  <dc:creator>Charles Roll</dc:creator>
  <cp:lastModifiedBy>Charles Roll</cp:lastModifiedBy>
  <cp:revision>63</cp:revision>
  <cp:lastPrinted>2018-04-24T08:57:22Z</cp:lastPrinted>
  <dcterms:created xsi:type="dcterms:W3CDTF">2018-04-21T16:30:42Z</dcterms:created>
  <dcterms:modified xsi:type="dcterms:W3CDTF">2018-05-18T22:16:20Z</dcterms:modified>
</cp:coreProperties>
</file>