
<file path=[Content_Types].xml><?xml version="1.0" encoding="utf-8"?>
<Types xmlns="http://schemas.openxmlformats.org/package/2006/content-types">
  <Default Extension="mpeg" ContentType="vide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409" r:id="rId3"/>
    <p:sldId id="444" r:id="rId4"/>
    <p:sldId id="491" r:id="rId5"/>
    <p:sldId id="492" r:id="rId6"/>
    <p:sldId id="493" r:id="rId7"/>
    <p:sldId id="401" r:id="rId8"/>
    <p:sldId id="402" r:id="rId9"/>
    <p:sldId id="403" r:id="rId10"/>
    <p:sldId id="405" r:id="rId11"/>
    <p:sldId id="406" r:id="rId12"/>
    <p:sldId id="478" r:id="rId13"/>
    <p:sldId id="474" r:id="rId14"/>
    <p:sldId id="479" r:id="rId15"/>
    <p:sldId id="475" r:id="rId16"/>
    <p:sldId id="477" r:id="rId17"/>
    <p:sldId id="480" r:id="rId18"/>
    <p:sldId id="481" r:id="rId19"/>
    <p:sldId id="482" r:id="rId20"/>
    <p:sldId id="483" r:id="rId21"/>
    <p:sldId id="484" r:id="rId22"/>
    <p:sldId id="456" r:id="rId23"/>
    <p:sldId id="494" r:id="rId24"/>
    <p:sldId id="495" r:id="rId25"/>
    <p:sldId id="496" r:id="rId26"/>
    <p:sldId id="497" r:id="rId27"/>
    <p:sldId id="498" r:id="rId28"/>
    <p:sldId id="508" r:id="rId29"/>
    <p:sldId id="509" r:id="rId30"/>
    <p:sldId id="510" r:id="rId31"/>
    <p:sldId id="499" r:id="rId32"/>
    <p:sldId id="470" r:id="rId33"/>
    <p:sldId id="466" r:id="rId34"/>
    <p:sldId id="467" r:id="rId35"/>
    <p:sldId id="489" r:id="rId36"/>
    <p:sldId id="468" r:id="rId37"/>
    <p:sldId id="476" r:id="rId38"/>
    <p:sldId id="488" r:id="rId39"/>
    <p:sldId id="487" r:id="rId40"/>
    <p:sldId id="469" r:id="rId41"/>
    <p:sldId id="500" r:id="rId42"/>
    <p:sldId id="511" r:id="rId43"/>
    <p:sldId id="512" r:id="rId44"/>
    <p:sldId id="513" r:id="rId45"/>
    <p:sldId id="516" r:id="rId46"/>
    <p:sldId id="485" r:id="rId47"/>
    <p:sldId id="486" r:id="rId48"/>
    <p:sldId id="472" r:id="rId49"/>
    <p:sldId id="407" r:id="rId50"/>
    <p:sldId id="517" r:id="rId51"/>
    <p:sldId id="471" r:id="rId52"/>
    <p:sldId id="473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969696"/>
    <a:srgbClr val="9D9BE3"/>
    <a:srgbClr val="9E99E9"/>
    <a:srgbClr val="C5C3EF"/>
    <a:srgbClr val="B0E2E4"/>
    <a:srgbClr val="FFFF00"/>
    <a:srgbClr val="5F5D89"/>
    <a:srgbClr val="FFCC66"/>
    <a:srgbClr val="342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70" autoAdjust="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602AB-11D1-5042-88A4-DE06140C60A0}" type="datetimeFigureOut">
              <a:rPr lang="en-US" smtClean="0"/>
              <a:pPr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CA1D1-73BC-1042-8210-7AA3B141AE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73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248306-CD0A-464F-AF93-0415F531C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90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CA08A6-A724-C84D-91DC-DB8E1BD58660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check with RIC website</a:t>
            </a:r>
          </a:p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talk to Dr. Hope</a:t>
            </a:r>
          </a:p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talk to RIC lab technician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248306-CD0A-464F-AF93-0415F531C6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99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check with RIC website</a:t>
            </a:r>
          </a:p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talk to Dr. Hope</a:t>
            </a:r>
          </a:p>
          <a:p>
            <a:pPr marL="857250" lvl="2" indent="0">
              <a:buNone/>
            </a:pPr>
            <a:r>
              <a:rPr lang="en-US" dirty="0">
                <a:solidFill>
                  <a:srgbClr val="FFFF00"/>
                </a:solidFill>
              </a:rPr>
              <a:t>talk to RIC lab technician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248306-CD0A-464F-AF93-0415F531C6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99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F32828-36AC-8A49-A29D-2EDC92120DB0}" type="slidenum">
              <a:rPr lang="en-US"/>
              <a:pPr/>
              <a:t>46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0CBDD-72D9-954D-B73B-E7F1577DB067}" type="slidenum">
              <a:rPr lang="en-US"/>
              <a:pPr/>
              <a:t>49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0CBDD-72D9-954D-B73B-E7F1577DB067}" type="slidenum">
              <a:rPr lang="en-US"/>
              <a:pPr/>
              <a:t>51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Remember – mentored research as well as grad students here.  Opportunities to do mentored research – student needs to do some hunting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B9703-5354-414D-9384-CF8D2B0464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AFF138-23BD-A442-9E3A-C1E27890C7D0}" type="slidenum">
              <a:rPr lang="en-US"/>
              <a:pPr/>
              <a:t>7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6D65F-A6CF-4146-B92E-261BD75E2BBF}" type="slidenum">
              <a:rPr lang="en-US"/>
              <a:pPr/>
              <a:t>8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988FE5-1E9C-2540-A06A-6B86A230FE56}" type="slidenum">
              <a:rPr lang="en-US"/>
              <a:pPr/>
              <a:t>9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E14ED-B6BF-514F-B0A7-ECABA21AEA9B}" type="slidenum">
              <a:rPr lang="en-US"/>
              <a:pPr/>
              <a:t>10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B6653-E466-9641-8174-508E03BC683A}" type="slidenum">
              <a:rPr lang="en-US"/>
              <a:pPr/>
              <a:t>11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B6653-E466-9641-8174-508E03BC683A}" type="slidenum">
              <a:rPr lang="en-US"/>
              <a:pPr/>
              <a:t>17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B6653-E466-9641-8174-508E03BC683A}" type="slidenum">
              <a:rPr lang="en-US"/>
              <a:pPr/>
              <a:t>18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866FB-7D46-DF43-AFFB-6429B6C50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8875F-71CE-0843-95C6-544425B24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61864-B20A-ED4D-A9F4-161A81C3F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C7B47-6D2B-054C-A412-325DB8F16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1F45-D7EA-304F-AE6D-829692382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2A513-EE58-C847-B101-AD4199899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430B5-5372-6443-91EC-5939A1C5E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38CDA-F771-B347-80B4-CC1F0EE96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942C-C082-C24C-A3E4-9BB17D346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333DF-0A1D-1F4E-BF95-F152199CB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1BBF5-A5A7-CA45-AA11-DF5F14FC2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9297072A-C66F-0A4A-9A46-6CF6CEF0F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eg"/><Relationship Id="rId1" Type="http://schemas.microsoft.com/office/2007/relationships/media" Target="../media/media1.mpe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533400"/>
            <a:ext cx="8991600" cy="28194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5400" dirty="0">
                <a:solidFill>
                  <a:srgbClr val="FAFC00"/>
                </a:solidFill>
                <a:latin typeface="Apple Chancery"/>
                <a:cs typeface="Apple Chancery"/>
              </a:rPr>
              <a:t>The Art </a:t>
            </a:r>
            <a:br>
              <a:rPr lang="en-US" sz="5400" dirty="0">
                <a:solidFill>
                  <a:srgbClr val="FAFC00"/>
                </a:solidFill>
                <a:latin typeface="Apple Chancery"/>
                <a:cs typeface="Apple Chancery"/>
              </a:rPr>
            </a:br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of </a:t>
            </a:r>
            <a:b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</a:br>
            <a:r>
              <a:rPr lang="en-US" sz="5400" dirty="0">
                <a:solidFill>
                  <a:srgbClr val="FAFC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AFC00"/>
                </a:solidFill>
                <a:latin typeface="Apple Chancery"/>
                <a:cs typeface="Apple Chancery"/>
              </a:rPr>
              <a:t>Cytometry</a:t>
            </a:r>
            <a:endParaRPr lang="en-US" sz="5400" dirty="0">
              <a:solidFill>
                <a:srgbClr val="FAFC00"/>
              </a:solidFill>
              <a:latin typeface="Apple Chancery"/>
              <a:cs typeface="Apple Chancery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3886200"/>
            <a:ext cx="9220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Sandra Hope, Ph.D.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4340" name="Picture 4" descr="Medallion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037138"/>
            <a:ext cx="1371600" cy="1363662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209800" y="5299597"/>
            <a:ext cx="537351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000" dirty="0">
                <a:solidFill>
                  <a:srgbClr val="FFFF00"/>
                </a:solidFill>
              </a:rPr>
              <a:t>Microbiology &amp; Molecular Biology Department</a:t>
            </a:r>
          </a:p>
          <a:p>
            <a:pPr eaLnBrk="1" hangingPunct="1">
              <a:spcBef>
                <a:spcPct val="20000"/>
              </a:spcBef>
            </a:pPr>
            <a:r>
              <a:rPr lang="en-US" sz="2000" dirty="0">
                <a:solidFill>
                  <a:srgbClr val="FFFF00"/>
                </a:solidFill>
              </a:rPr>
              <a:t>College of Life Science</a:t>
            </a:r>
          </a:p>
          <a:p>
            <a:pPr eaLnBrk="1" hangingPunct="1">
              <a:spcBef>
                <a:spcPct val="20000"/>
              </a:spcBef>
            </a:pPr>
            <a:r>
              <a:rPr lang="en-US" sz="2000" dirty="0">
                <a:solidFill>
                  <a:srgbClr val="FFFF00"/>
                </a:solidFill>
              </a:rPr>
              <a:t>Brigham Young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53251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2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 rot="8751268">
            <a:off x="4286250" y="64135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254" name="Group 6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53312" name="AutoShape 7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3313" name="Group 8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3314" name="Line 9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5" name="Line 10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6" name="Line 11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3255" name="Group 12"/>
          <p:cNvGrpSpPr>
            <a:grpSpLocks/>
          </p:cNvGrpSpPr>
          <p:nvPr/>
        </p:nvGrpSpPr>
        <p:grpSpPr bwMode="auto">
          <a:xfrm>
            <a:off x="4346575" y="4800600"/>
            <a:ext cx="396875" cy="600075"/>
            <a:chOff x="1488" y="864"/>
            <a:chExt cx="250" cy="378"/>
          </a:xfrm>
        </p:grpSpPr>
        <p:sp>
          <p:nvSpPr>
            <p:cNvPr id="53307" name="AutoShape 13"/>
            <p:cNvSpPr>
              <a:spLocks noChangeArrowheads="1"/>
            </p:cNvSpPr>
            <p:nvPr/>
          </p:nvSpPr>
          <p:spPr bwMode="auto">
            <a:xfrm rot="-10580780">
              <a:off x="1618" y="864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3308" name="Group 14"/>
            <p:cNvGrpSpPr>
              <a:grpSpLocks/>
            </p:cNvGrpSpPr>
            <p:nvPr/>
          </p:nvGrpSpPr>
          <p:grpSpPr bwMode="auto">
            <a:xfrm rot="-10580780">
              <a:off x="1488" y="913"/>
              <a:ext cx="240" cy="329"/>
              <a:chOff x="1344" y="3264"/>
              <a:chExt cx="480" cy="1056"/>
            </a:xfrm>
          </p:grpSpPr>
          <p:sp>
            <p:nvSpPr>
              <p:cNvPr id="53309" name="Line 15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0" name="Line 16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11" name="Line 17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3256" name="Group 18"/>
          <p:cNvGrpSpPr>
            <a:grpSpLocks/>
          </p:cNvGrpSpPr>
          <p:nvPr/>
        </p:nvGrpSpPr>
        <p:grpSpPr bwMode="auto">
          <a:xfrm rot="-563016">
            <a:off x="3889375" y="4953000"/>
            <a:ext cx="396875" cy="600075"/>
            <a:chOff x="1870" y="1300"/>
            <a:chExt cx="250" cy="378"/>
          </a:xfrm>
        </p:grpSpPr>
        <p:sp>
          <p:nvSpPr>
            <p:cNvPr id="53302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3303" name="Group 20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3304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05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06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3257" name="Freeform 24"/>
          <p:cNvSpPr>
            <a:spLocks/>
          </p:cNvSpPr>
          <p:nvPr/>
        </p:nvSpPr>
        <p:spPr bwMode="auto">
          <a:xfrm>
            <a:off x="2533650" y="48768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8" name="Freeform 25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259" name="Group 26"/>
          <p:cNvGrpSpPr>
            <a:grpSpLocks/>
          </p:cNvGrpSpPr>
          <p:nvPr/>
        </p:nvGrpSpPr>
        <p:grpSpPr bwMode="auto">
          <a:xfrm rot="-5569189">
            <a:off x="3699669" y="3929857"/>
            <a:ext cx="1900237" cy="165100"/>
            <a:chOff x="641" y="1672"/>
            <a:chExt cx="1343" cy="105"/>
          </a:xfrm>
        </p:grpSpPr>
        <p:sp>
          <p:nvSpPr>
            <p:cNvPr id="53300" name="Freeform 27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01" name="Freeform 28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260" name="Group 29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53298" name="Freeform 30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99" name="Freeform 31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261" name="Group 32"/>
          <p:cNvGrpSpPr>
            <a:grpSpLocks/>
          </p:cNvGrpSpPr>
          <p:nvPr/>
        </p:nvGrpSpPr>
        <p:grpSpPr bwMode="auto">
          <a:xfrm rot="-5569189">
            <a:off x="3084513" y="3911600"/>
            <a:ext cx="2132012" cy="166688"/>
            <a:chOff x="641" y="1672"/>
            <a:chExt cx="1343" cy="105"/>
          </a:xfrm>
        </p:grpSpPr>
        <p:sp>
          <p:nvSpPr>
            <p:cNvPr id="53296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97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262" name="AutoShape 35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3" name="AutoShape 36"/>
          <p:cNvSpPr>
            <a:spLocks noChangeArrowheads="1"/>
          </p:cNvSpPr>
          <p:nvPr/>
        </p:nvSpPr>
        <p:spPr bwMode="auto">
          <a:xfrm rot="-261001">
            <a:off x="4502150" y="2844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4" name="AutoShape 37"/>
          <p:cNvSpPr>
            <a:spLocks noChangeArrowheads="1"/>
          </p:cNvSpPr>
          <p:nvPr/>
        </p:nvSpPr>
        <p:spPr bwMode="auto">
          <a:xfrm rot="178320">
            <a:off x="4019550" y="2743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5" name="Freeform 38"/>
          <p:cNvSpPr>
            <a:spLocks/>
          </p:cNvSpPr>
          <p:nvPr/>
        </p:nvSpPr>
        <p:spPr bwMode="auto">
          <a:xfrm rot="4113289">
            <a:off x="3956050" y="6134100"/>
            <a:ext cx="596900" cy="63500"/>
          </a:xfrm>
          <a:custGeom>
            <a:avLst/>
            <a:gdLst>
              <a:gd name="T0" fmla="*/ 0 w 376"/>
              <a:gd name="T1" fmla="*/ 2147483647 h 40"/>
              <a:gd name="T2" fmla="*/ 2147483647 w 376"/>
              <a:gd name="T3" fmla="*/ 2147483647 h 40"/>
              <a:gd name="T4" fmla="*/ 2147483647 w 376"/>
              <a:gd name="T5" fmla="*/ 2147483647 h 40"/>
              <a:gd name="T6" fmla="*/ 2147483647 w 376"/>
              <a:gd name="T7" fmla="*/ 0 h 40"/>
              <a:gd name="T8" fmla="*/ 2147483647 w 376"/>
              <a:gd name="T9" fmla="*/ 2147483647 h 40"/>
              <a:gd name="T10" fmla="*/ 2147483647 w 376"/>
              <a:gd name="T11" fmla="*/ 2147483647 h 40"/>
              <a:gd name="T12" fmla="*/ 2147483647 w 376"/>
              <a:gd name="T13" fmla="*/ 2147483647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6"/>
              <a:gd name="T22" fmla="*/ 0 h 40"/>
              <a:gd name="T23" fmla="*/ 376 w 376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6" h="40">
                <a:moveTo>
                  <a:pt x="0" y="22"/>
                </a:moveTo>
                <a:cubicBezTo>
                  <a:pt x="6" y="20"/>
                  <a:pt x="17" y="8"/>
                  <a:pt x="36" y="10"/>
                </a:cubicBezTo>
                <a:cubicBezTo>
                  <a:pt x="55" y="12"/>
                  <a:pt x="84" y="38"/>
                  <a:pt x="114" y="36"/>
                </a:cubicBezTo>
                <a:cubicBezTo>
                  <a:pt x="144" y="34"/>
                  <a:pt x="182" y="0"/>
                  <a:pt x="214" y="0"/>
                </a:cubicBezTo>
                <a:cubicBezTo>
                  <a:pt x="246" y="0"/>
                  <a:pt x="286" y="32"/>
                  <a:pt x="306" y="36"/>
                </a:cubicBezTo>
                <a:cubicBezTo>
                  <a:pt x="326" y="40"/>
                  <a:pt x="324" y="28"/>
                  <a:pt x="336" y="24"/>
                </a:cubicBezTo>
                <a:cubicBezTo>
                  <a:pt x="348" y="20"/>
                  <a:pt x="368" y="16"/>
                  <a:pt x="376" y="1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6" name="AutoShape 39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53267" name="AutoShape 40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8" name="AutoShape 41"/>
          <p:cNvSpPr>
            <a:spLocks noChangeArrowheads="1"/>
          </p:cNvSpPr>
          <p:nvPr/>
        </p:nvSpPr>
        <p:spPr bwMode="auto">
          <a:xfrm rot="-5400000">
            <a:off x="6416675" y="5045075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9" name="Text Box 42"/>
          <p:cNvSpPr txBox="1">
            <a:spLocks noChangeArrowheads="1"/>
          </p:cNvSpPr>
          <p:nvPr/>
        </p:nvSpPr>
        <p:spPr bwMode="auto">
          <a:xfrm>
            <a:off x="7791450" y="5118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Forward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3270" name="AutoShape 43"/>
          <p:cNvSpPr>
            <a:spLocks noChangeArrowheads="1"/>
          </p:cNvSpPr>
          <p:nvPr/>
        </p:nvSpPr>
        <p:spPr bwMode="auto">
          <a:xfrm rot="-5400000">
            <a:off x="6032500" y="2730500"/>
            <a:ext cx="1422400" cy="106680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71" name="AutoShape 44"/>
          <p:cNvSpPr>
            <a:spLocks noChangeArrowheads="1"/>
          </p:cNvSpPr>
          <p:nvPr/>
        </p:nvSpPr>
        <p:spPr bwMode="auto">
          <a:xfrm rot="5400000" flipH="1">
            <a:off x="908050" y="2781300"/>
            <a:ext cx="1422400" cy="1066800"/>
          </a:xfrm>
          <a:prstGeom prst="can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72" name="Text Box 45"/>
          <p:cNvSpPr txBox="1">
            <a:spLocks noChangeArrowheads="1"/>
          </p:cNvSpPr>
          <p:nvPr/>
        </p:nvSpPr>
        <p:spPr bwMode="auto">
          <a:xfrm>
            <a:off x="7258050" y="2705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Side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3273" name="Text Box 46"/>
          <p:cNvSpPr txBox="1">
            <a:spLocks noChangeArrowheads="1"/>
          </p:cNvSpPr>
          <p:nvPr/>
        </p:nvSpPr>
        <p:spPr bwMode="auto">
          <a:xfrm>
            <a:off x="628650" y="9271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Green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3274" name="AutoShape 47"/>
          <p:cNvSpPr>
            <a:spLocks noChangeArrowheads="1"/>
          </p:cNvSpPr>
          <p:nvPr/>
        </p:nvSpPr>
        <p:spPr bwMode="auto">
          <a:xfrm rot="7455042" flipH="1">
            <a:off x="1511300" y="1111250"/>
            <a:ext cx="1370013" cy="115411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75" name="AutoShape 48"/>
          <p:cNvSpPr>
            <a:spLocks noChangeArrowheads="1"/>
          </p:cNvSpPr>
          <p:nvPr/>
        </p:nvSpPr>
        <p:spPr bwMode="auto">
          <a:xfrm rot="-7455042">
            <a:off x="5397500" y="1035050"/>
            <a:ext cx="1370013" cy="1154113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76" name="Text Box 49"/>
          <p:cNvSpPr txBox="1">
            <a:spLocks noChangeArrowheads="1"/>
          </p:cNvSpPr>
          <p:nvPr/>
        </p:nvSpPr>
        <p:spPr bwMode="auto">
          <a:xfrm>
            <a:off x="19050" y="2755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Blue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3277" name="Text Box 50"/>
          <p:cNvSpPr txBox="1">
            <a:spLocks noChangeArrowheads="1"/>
          </p:cNvSpPr>
          <p:nvPr/>
        </p:nvSpPr>
        <p:spPr bwMode="auto">
          <a:xfrm>
            <a:off x="6724650" y="850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Red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3278" name="Freeform 51"/>
          <p:cNvSpPr>
            <a:spLocks/>
          </p:cNvSpPr>
          <p:nvPr/>
        </p:nvSpPr>
        <p:spPr bwMode="auto">
          <a:xfrm>
            <a:off x="2209800" y="5195888"/>
            <a:ext cx="20161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79" name="Freeform 52"/>
          <p:cNvSpPr>
            <a:spLocks/>
          </p:cNvSpPr>
          <p:nvPr/>
        </p:nvSpPr>
        <p:spPr bwMode="auto">
          <a:xfrm rot="-293154">
            <a:off x="4217988" y="5072063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0" name="AutoShape 53"/>
          <p:cNvSpPr>
            <a:spLocks noChangeArrowheads="1"/>
          </p:cNvSpPr>
          <p:nvPr/>
        </p:nvSpPr>
        <p:spPr bwMode="auto">
          <a:xfrm rot="4730591">
            <a:off x="6343650" y="4876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1" name="Freeform 54"/>
          <p:cNvSpPr>
            <a:spLocks/>
          </p:cNvSpPr>
          <p:nvPr/>
        </p:nvSpPr>
        <p:spPr bwMode="auto">
          <a:xfrm>
            <a:off x="2201863" y="6103938"/>
            <a:ext cx="192087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2" name="Freeform 55"/>
          <p:cNvSpPr>
            <a:spLocks/>
          </p:cNvSpPr>
          <p:nvPr/>
        </p:nvSpPr>
        <p:spPr bwMode="auto">
          <a:xfrm rot="293154" flipV="1">
            <a:off x="4114800" y="6194425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3" name="AutoShape 56"/>
          <p:cNvSpPr>
            <a:spLocks noChangeArrowheads="1"/>
          </p:cNvSpPr>
          <p:nvPr/>
        </p:nvSpPr>
        <p:spPr bwMode="auto">
          <a:xfrm rot="4730591">
            <a:off x="6253163" y="619442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4" name="Freeform 57"/>
          <p:cNvSpPr>
            <a:spLocks/>
          </p:cNvSpPr>
          <p:nvPr/>
        </p:nvSpPr>
        <p:spPr bwMode="auto">
          <a:xfrm rot="-5102972">
            <a:off x="3225800" y="4572001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5" name="AutoShape 58"/>
          <p:cNvSpPr>
            <a:spLocks noChangeArrowheads="1"/>
          </p:cNvSpPr>
          <p:nvPr/>
        </p:nvSpPr>
        <p:spPr bwMode="auto">
          <a:xfrm rot="743897">
            <a:off x="4294188" y="33464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6" name="Freeform 59"/>
          <p:cNvSpPr>
            <a:spLocks/>
          </p:cNvSpPr>
          <p:nvPr/>
        </p:nvSpPr>
        <p:spPr bwMode="auto">
          <a:xfrm rot="-4208352">
            <a:off x="3705225" y="4364038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7" name="AutoShape 60"/>
          <p:cNvSpPr>
            <a:spLocks noChangeArrowheads="1"/>
          </p:cNvSpPr>
          <p:nvPr/>
        </p:nvSpPr>
        <p:spPr bwMode="auto">
          <a:xfrm rot="849994">
            <a:off x="4973638" y="3214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8" name="Freeform 61"/>
          <p:cNvSpPr>
            <a:spLocks/>
          </p:cNvSpPr>
          <p:nvPr/>
        </p:nvSpPr>
        <p:spPr bwMode="auto">
          <a:xfrm>
            <a:off x="2209800" y="5872163"/>
            <a:ext cx="19399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89" name="Freeform 62"/>
          <p:cNvSpPr>
            <a:spLocks/>
          </p:cNvSpPr>
          <p:nvPr/>
        </p:nvSpPr>
        <p:spPr bwMode="auto">
          <a:xfrm>
            <a:off x="2209800" y="5638800"/>
            <a:ext cx="2014538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90" name="Freeform 63"/>
          <p:cNvSpPr>
            <a:spLocks/>
          </p:cNvSpPr>
          <p:nvPr/>
        </p:nvSpPr>
        <p:spPr bwMode="auto">
          <a:xfrm>
            <a:off x="2209800" y="5395913"/>
            <a:ext cx="2225675" cy="90487"/>
          </a:xfrm>
          <a:custGeom>
            <a:avLst/>
            <a:gdLst>
              <a:gd name="T0" fmla="*/ 0 w 1446"/>
              <a:gd name="T1" fmla="*/ 2147483647 h 59"/>
              <a:gd name="T2" fmla="*/ 2147483647 w 1446"/>
              <a:gd name="T3" fmla="*/ 2147483647 h 59"/>
              <a:gd name="T4" fmla="*/ 2147483647 w 1446"/>
              <a:gd name="T5" fmla="*/ 2147483647 h 59"/>
              <a:gd name="T6" fmla="*/ 2147483647 w 1446"/>
              <a:gd name="T7" fmla="*/ 2147483647 h 59"/>
              <a:gd name="T8" fmla="*/ 2147483647 w 1446"/>
              <a:gd name="T9" fmla="*/ 2147483647 h 59"/>
              <a:gd name="T10" fmla="*/ 2147483647 w 1446"/>
              <a:gd name="T11" fmla="*/ 2147483647 h 59"/>
              <a:gd name="T12" fmla="*/ 2147483647 w 1446"/>
              <a:gd name="T13" fmla="*/ 2147483647 h 59"/>
              <a:gd name="T14" fmla="*/ 2147483647 w 1446"/>
              <a:gd name="T15" fmla="*/ 2147483647 h 59"/>
              <a:gd name="T16" fmla="*/ 2147483647 w 1446"/>
              <a:gd name="T17" fmla="*/ 2147483647 h 59"/>
              <a:gd name="T18" fmla="*/ 2147483647 w 1446"/>
              <a:gd name="T19" fmla="*/ 2147483647 h 59"/>
              <a:gd name="T20" fmla="*/ 2147483647 w 1446"/>
              <a:gd name="T21" fmla="*/ 2147483647 h 59"/>
              <a:gd name="T22" fmla="*/ 2147483647 w 1446"/>
              <a:gd name="T23" fmla="*/ 2147483647 h 59"/>
              <a:gd name="T24" fmla="*/ 2147483647 w 1446"/>
              <a:gd name="T25" fmla="*/ 2147483647 h 59"/>
              <a:gd name="T26" fmla="*/ 2147483647 w 1446"/>
              <a:gd name="T27" fmla="*/ 2147483647 h 59"/>
              <a:gd name="T28" fmla="*/ 2147483647 w 1446"/>
              <a:gd name="T29" fmla="*/ 2147483647 h 59"/>
              <a:gd name="T30" fmla="*/ 2147483647 w 1446"/>
              <a:gd name="T31" fmla="*/ 2147483647 h 59"/>
              <a:gd name="T32" fmla="*/ 2147483647 w 1446"/>
              <a:gd name="T33" fmla="*/ 2147483647 h 59"/>
              <a:gd name="T34" fmla="*/ 2147483647 w 1446"/>
              <a:gd name="T35" fmla="*/ 2147483647 h 59"/>
              <a:gd name="T36" fmla="*/ 2147483647 w 1446"/>
              <a:gd name="T37" fmla="*/ 2147483647 h 59"/>
              <a:gd name="T38" fmla="*/ 2147483647 w 1446"/>
              <a:gd name="T39" fmla="*/ 2147483647 h 59"/>
              <a:gd name="T40" fmla="*/ 2147483647 w 1446"/>
              <a:gd name="T41" fmla="*/ 2147483647 h 59"/>
              <a:gd name="T42" fmla="*/ 2147483647 w 1446"/>
              <a:gd name="T43" fmla="*/ 2147483647 h 59"/>
              <a:gd name="T44" fmla="*/ 2147483647 w 1446"/>
              <a:gd name="T45" fmla="*/ 2147483647 h 59"/>
              <a:gd name="T46" fmla="*/ 2147483647 w 1446"/>
              <a:gd name="T47" fmla="*/ 2147483647 h 59"/>
              <a:gd name="T48" fmla="*/ 2147483647 w 1446"/>
              <a:gd name="T49" fmla="*/ 2147483647 h 59"/>
              <a:gd name="T50" fmla="*/ 2147483647 w 1446"/>
              <a:gd name="T51" fmla="*/ 2147483647 h 59"/>
              <a:gd name="T52" fmla="*/ 2147483647 w 1446"/>
              <a:gd name="T53" fmla="*/ 2147483647 h 59"/>
              <a:gd name="T54" fmla="*/ 2147483647 w 1446"/>
              <a:gd name="T55" fmla="*/ 2147483647 h 59"/>
              <a:gd name="T56" fmla="*/ 2147483647 w 1446"/>
              <a:gd name="T57" fmla="*/ 2147483647 h 59"/>
              <a:gd name="T58" fmla="*/ 2147483647 w 1446"/>
              <a:gd name="T59" fmla="*/ 2147483647 h 59"/>
              <a:gd name="T60" fmla="*/ 2147483647 w 1446"/>
              <a:gd name="T61" fmla="*/ 2147483647 h 59"/>
              <a:gd name="T62" fmla="*/ 2147483647 w 1446"/>
              <a:gd name="T63" fmla="*/ 2147483647 h 59"/>
              <a:gd name="T64" fmla="*/ 2147483647 w 1446"/>
              <a:gd name="T65" fmla="*/ 2147483647 h 59"/>
              <a:gd name="T66" fmla="*/ 2147483647 w 1446"/>
              <a:gd name="T67" fmla="*/ 2147483647 h 59"/>
              <a:gd name="T68" fmla="*/ 2147483647 w 1446"/>
              <a:gd name="T69" fmla="*/ 2147483647 h 59"/>
              <a:gd name="T70" fmla="*/ 2147483647 w 1446"/>
              <a:gd name="T71" fmla="*/ 2147483647 h 59"/>
              <a:gd name="T72" fmla="*/ 2147483647 w 1446"/>
              <a:gd name="T73" fmla="*/ 2147483647 h 59"/>
              <a:gd name="T74" fmla="*/ 2147483647 w 1446"/>
              <a:gd name="T75" fmla="*/ 2147483647 h 59"/>
              <a:gd name="T76" fmla="*/ 2147483647 w 1446"/>
              <a:gd name="T77" fmla="*/ 2147483647 h 59"/>
              <a:gd name="T78" fmla="*/ 2147483647 w 1446"/>
              <a:gd name="T79" fmla="*/ 2147483647 h 59"/>
              <a:gd name="T80" fmla="*/ 2147483647 w 1446"/>
              <a:gd name="T81" fmla="*/ 2147483647 h 59"/>
              <a:gd name="T82" fmla="*/ 2147483647 w 1446"/>
              <a:gd name="T83" fmla="*/ 2147483647 h 59"/>
              <a:gd name="T84" fmla="*/ 2147483647 w 1446"/>
              <a:gd name="T85" fmla="*/ 2147483647 h 59"/>
              <a:gd name="T86" fmla="*/ 2147483647 w 1446"/>
              <a:gd name="T87" fmla="*/ 2147483647 h 59"/>
              <a:gd name="T88" fmla="*/ 2147483647 w 1446"/>
              <a:gd name="T89" fmla="*/ 2147483647 h 59"/>
              <a:gd name="T90" fmla="*/ 2147483647 w 1446"/>
              <a:gd name="T91" fmla="*/ 2147483647 h 59"/>
              <a:gd name="T92" fmla="*/ 2147483647 w 1446"/>
              <a:gd name="T93" fmla="*/ 2147483647 h 5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46"/>
              <a:gd name="T142" fmla="*/ 0 h 59"/>
              <a:gd name="T143" fmla="*/ 1446 w 1446"/>
              <a:gd name="T144" fmla="*/ 59 h 5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46" h="59">
                <a:moveTo>
                  <a:pt x="0" y="37"/>
                </a:moveTo>
                <a:cubicBezTo>
                  <a:pt x="12" y="34"/>
                  <a:pt x="49" y="59"/>
                  <a:pt x="72" y="57"/>
                </a:cubicBezTo>
                <a:cubicBezTo>
                  <a:pt x="95" y="55"/>
                  <a:pt x="113" y="29"/>
                  <a:pt x="138" y="26"/>
                </a:cubicBezTo>
                <a:cubicBezTo>
                  <a:pt x="165" y="13"/>
                  <a:pt x="195" y="29"/>
                  <a:pt x="220" y="36"/>
                </a:cubicBezTo>
                <a:cubicBezTo>
                  <a:pt x="232" y="48"/>
                  <a:pt x="249" y="43"/>
                  <a:pt x="268" y="41"/>
                </a:cubicBezTo>
                <a:cubicBezTo>
                  <a:pt x="281" y="39"/>
                  <a:pt x="290" y="33"/>
                  <a:pt x="303" y="30"/>
                </a:cubicBezTo>
                <a:cubicBezTo>
                  <a:pt x="308" y="26"/>
                  <a:pt x="310" y="24"/>
                  <a:pt x="317" y="22"/>
                </a:cubicBezTo>
                <a:cubicBezTo>
                  <a:pt x="322" y="20"/>
                  <a:pt x="334" y="18"/>
                  <a:pt x="334" y="18"/>
                </a:cubicBezTo>
                <a:cubicBezTo>
                  <a:pt x="351" y="19"/>
                  <a:pt x="369" y="20"/>
                  <a:pt x="385" y="26"/>
                </a:cubicBezTo>
                <a:cubicBezTo>
                  <a:pt x="395" y="29"/>
                  <a:pt x="403" y="33"/>
                  <a:pt x="413" y="36"/>
                </a:cubicBezTo>
                <a:cubicBezTo>
                  <a:pt x="435" y="46"/>
                  <a:pt x="460" y="40"/>
                  <a:pt x="484" y="36"/>
                </a:cubicBezTo>
                <a:cubicBezTo>
                  <a:pt x="487" y="34"/>
                  <a:pt x="490" y="33"/>
                  <a:pt x="493" y="32"/>
                </a:cubicBezTo>
                <a:cubicBezTo>
                  <a:pt x="496" y="31"/>
                  <a:pt x="499" y="31"/>
                  <a:pt x="501" y="30"/>
                </a:cubicBezTo>
                <a:cubicBezTo>
                  <a:pt x="506" y="27"/>
                  <a:pt x="510" y="24"/>
                  <a:pt x="515" y="22"/>
                </a:cubicBezTo>
                <a:cubicBezTo>
                  <a:pt x="525" y="11"/>
                  <a:pt x="542" y="11"/>
                  <a:pt x="558" y="8"/>
                </a:cubicBezTo>
                <a:cubicBezTo>
                  <a:pt x="578" y="9"/>
                  <a:pt x="604" y="8"/>
                  <a:pt x="623" y="16"/>
                </a:cubicBezTo>
                <a:cubicBezTo>
                  <a:pt x="646" y="25"/>
                  <a:pt x="654" y="30"/>
                  <a:pt x="680" y="34"/>
                </a:cubicBezTo>
                <a:cubicBezTo>
                  <a:pt x="682" y="33"/>
                  <a:pt x="705" y="33"/>
                  <a:pt x="711" y="30"/>
                </a:cubicBezTo>
                <a:cubicBezTo>
                  <a:pt x="721" y="25"/>
                  <a:pt x="727" y="19"/>
                  <a:pt x="739" y="16"/>
                </a:cubicBezTo>
                <a:cubicBezTo>
                  <a:pt x="748" y="9"/>
                  <a:pt x="756" y="9"/>
                  <a:pt x="768" y="8"/>
                </a:cubicBezTo>
                <a:cubicBezTo>
                  <a:pt x="784" y="9"/>
                  <a:pt x="801" y="10"/>
                  <a:pt x="816" y="16"/>
                </a:cubicBezTo>
                <a:cubicBezTo>
                  <a:pt x="819" y="17"/>
                  <a:pt x="821" y="19"/>
                  <a:pt x="824" y="20"/>
                </a:cubicBezTo>
                <a:cubicBezTo>
                  <a:pt x="830" y="21"/>
                  <a:pt x="842" y="24"/>
                  <a:pt x="842" y="24"/>
                </a:cubicBezTo>
                <a:cubicBezTo>
                  <a:pt x="852" y="30"/>
                  <a:pt x="868" y="32"/>
                  <a:pt x="881" y="34"/>
                </a:cubicBezTo>
                <a:cubicBezTo>
                  <a:pt x="884" y="33"/>
                  <a:pt x="902" y="32"/>
                  <a:pt x="907" y="30"/>
                </a:cubicBezTo>
                <a:cubicBezTo>
                  <a:pt x="916" y="26"/>
                  <a:pt x="923" y="17"/>
                  <a:pt x="932" y="14"/>
                </a:cubicBezTo>
                <a:cubicBezTo>
                  <a:pt x="939" y="11"/>
                  <a:pt x="953" y="9"/>
                  <a:pt x="961" y="8"/>
                </a:cubicBezTo>
                <a:cubicBezTo>
                  <a:pt x="991" y="10"/>
                  <a:pt x="1010" y="12"/>
                  <a:pt x="1035" y="24"/>
                </a:cubicBezTo>
                <a:cubicBezTo>
                  <a:pt x="1048" y="30"/>
                  <a:pt x="1040" y="27"/>
                  <a:pt x="1060" y="32"/>
                </a:cubicBezTo>
                <a:cubicBezTo>
                  <a:pt x="1063" y="32"/>
                  <a:pt x="1069" y="34"/>
                  <a:pt x="1069" y="34"/>
                </a:cubicBezTo>
                <a:cubicBezTo>
                  <a:pt x="1084" y="31"/>
                  <a:pt x="1092" y="27"/>
                  <a:pt x="1106" y="24"/>
                </a:cubicBezTo>
                <a:cubicBezTo>
                  <a:pt x="1117" y="12"/>
                  <a:pt x="1104" y="22"/>
                  <a:pt x="1120" y="16"/>
                </a:cubicBezTo>
                <a:cubicBezTo>
                  <a:pt x="1130" y="11"/>
                  <a:pt x="1138" y="5"/>
                  <a:pt x="1151" y="2"/>
                </a:cubicBezTo>
                <a:cubicBezTo>
                  <a:pt x="1166" y="3"/>
                  <a:pt x="1181" y="4"/>
                  <a:pt x="1196" y="6"/>
                </a:cubicBezTo>
                <a:cubicBezTo>
                  <a:pt x="1202" y="7"/>
                  <a:pt x="1208" y="8"/>
                  <a:pt x="1213" y="10"/>
                </a:cubicBezTo>
                <a:cubicBezTo>
                  <a:pt x="1216" y="10"/>
                  <a:pt x="1222" y="12"/>
                  <a:pt x="1222" y="12"/>
                </a:cubicBezTo>
                <a:cubicBezTo>
                  <a:pt x="1239" y="24"/>
                  <a:pt x="1215" y="8"/>
                  <a:pt x="1236" y="18"/>
                </a:cubicBezTo>
                <a:cubicBezTo>
                  <a:pt x="1239" y="19"/>
                  <a:pt x="1241" y="22"/>
                  <a:pt x="1245" y="24"/>
                </a:cubicBezTo>
                <a:cubicBezTo>
                  <a:pt x="1251" y="26"/>
                  <a:pt x="1258" y="26"/>
                  <a:pt x="1264" y="27"/>
                </a:cubicBezTo>
                <a:cubicBezTo>
                  <a:pt x="1279" y="27"/>
                  <a:pt x="1293" y="27"/>
                  <a:pt x="1307" y="26"/>
                </a:cubicBezTo>
                <a:cubicBezTo>
                  <a:pt x="1313" y="25"/>
                  <a:pt x="1324" y="22"/>
                  <a:pt x="1324" y="22"/>
                </a:cubicBezTo>
                <a:cubicBezTo>
                  <a:pt x="1328" y="14"/>
                  <a:pt x="1330" y="12"/>
                  <a:pt x="1341" y="10"/>
                </a:cubicBezTo>
                <a:cubicBezTo>
                  <a:pt x="1343" y="8"/>
                  <a:pt x="1344" y="7"/>
                  <a:pt x="1347" y="6"/>
                </a:cubicBezTo>
                <a:cubicBezTo>
                  <a:pt x="1352" y="4"/>
                  <a:pt x="1364" y="2"/>
                  <a:pt x="1364" y="2"/>
                </a:cubicBezTo>
                <a:cubicBezTo>
                  <a:pt x="1408" y="6"/>
                  <a:pt x="1367" y="0"/>
                  <a:pt x="1392" y="8"/>
                </a:cubicBezTo>
                <a:cubicBezTo>
                  <a:pt x="1398" y="9"/>
                  <a:pt x="1409" y="12"/>
                  <a:pt x="1409" y="12"/>
                </a:cubicBezTo>
                <a:cubicBezTo>
                  <a:pt x="1422" y="21"/>
                  <a:pt x="1412" y="16"/>
                  <a:pt x="1446" y="1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91" name="Freeform 64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92" name="Freeform 65"/>
          <p:cNvSpPr>
            <a:spLocks/>
          </p:cNvSpPr>
          <p:nvPr/>
        </p:nvSpPr>
        <p:spPr bwMode="auto">
          <a:xfrm>
            <a:off x="2133600" y="5029200"/>
            <a:ext cx="202247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93" name="Freeform 66"/>
          <p:cNvSpPr>
            <a:spLocks/>
          </p:cNvSpPr>
          <p:nvPr/>
        </p:nvSpPr>
        <p:spPr bwMode="auto">
          <a:xfrm>
            <a:off x="2178050" y="4891088"/>
            <a:ext cx="739775" cy="84137"/>
          </a:xfrm>
          <a:custGeom>
            <a:avLst/>
            <a:gdLst>
              <a:gd name="T0" fmla="*/ 0 w 466"/>
              <a:gd name="T1" fmla="*/ 2147483647 h 53"/>
              <a:gd name="T2" fmla="*/ 2147483647 w 466"/>
              <a:gd name="T3" fmla="*/ 2147483647 h 53"/>
              <a:gd name="T4" fmla="*/ 2147483647 w 466"/>
              <a:gd name="T5" fmla="*/ 2147483647 h 53"/>
              <a:gd name="T6" fmla="*/ 2147483647 w 466"/>
              <a:gd name="T7" fmla="*/ 2147483647 h 53"/>
              <a:gd name="T8" fmla="*/ 2147483647 w 466"/>
              <a:gd name="T9" fmla="*/ 2147483647 h 53"/>
              <a:gd name="T10" fmla="*/ 2147483647 w 466"/>
              <a:gd name="T11" fmla="*/ 2147483647 h 53"/>
              <a:gd name="T12" fmla="*/ 2147483647 w 466"/>
              <a:gd name="T13" fmla="*/ 2147483647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53"/>
              <a:gd name="T23" fmla="*/ 466 w 466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53">
                <a:moveTo>
                  <a:pt x="0" y="20"/>
                </a:moveTo>
                <a:cubicBezTo>
                  <a:pt x="7" y="18"/>
                  <a:pt x="21" y="0"/>
                  <a:pt x="45" y="5"/>
                </a:cubicBezTo>
                <a:cubicBezTo>
                  <a:pt x="69" y="10"/>
                  <a:pt x="107" y="51"/>
                  <a:pt x="145" y="52"/>
                </a:cubicBezTo>
                <a:cubicBezTo>
                  <a:pt x="183" y="53"/>
                  <a:pt x="234" y="14"/>
                  <a:pt x="273" y="12"/>
                </a:cubicBezTo>
                <a:cubicBezTo>
                  <a:pt x="312" y="10"/>
                  <a:pt x="355" y="36"/>
                  <a:pt x="379" y="38"/>
                </a:cubicBezTo>
                <a:cubicBezTo>
                  <a:pt x="403" y="40"/>
                  <a:pt x="402" y="28"/>
                  <a:pt x="416" y="23"/>
                </a:cubicBezTo>
                <a:cubicBezTo>
                  <a:pt x="431" y="18"/>
                  <a:pt x="456" y="12"/>
                  <a:pt x="466" y="10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94" name="Text Box 67"/>
          <p:cNvSpPr txBox="1">
            <a:spLocks noChangeArrowheads="1"/>
          </p:cNvSpPr>
          <p:nvPr/>
        </p:nvSpPr>
        <p:spPr bwMode="auto">
          <a:xfrm>
            <a:off x="8023225" y="5943600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(size)</a:t>
            </a:r>
          </a:p>
        </p:txBody>
      </p:sp>
      <p:sp>
        <p:nvSpPr>
          <p:cNvPr id="53295" name="Text Box 68"/>
          <p:cNvSpPr txBox="1">
            <a:spLocks noChangeArrowheads="1"/>
          </p:cNvSpPr>
          <p:nvPr/>
        </p:nvSpPr>
        <p:spPr bwMode="auto">
          <a:xfrm>
            <a:off x="73152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(granularity)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55299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0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 rot="8751268">
            <a:off x="4286250" y="64135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55376" name="AutoShape 7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7" name="Group 8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78" name="Line 9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9" name="Line 10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80" name="Line 11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3" name="Group 12"/>
          <p:cNvGrpSpPr>
            <a:grpSpLocks/>
          </p:cNvGrpSpPr>
          <p:nvPr/>
        </p:nvGrpSpPr>
        <p:grpSpPr bwMode="auto">
          <a:xfrm>
            <a:off x="4346575" y="4800600"/>
            <a:ext cx="396875" cy="600075"/>
            <a:chOff x="1488" y="864"/>
            <a:chExt cx="250" cy="378"/>
          </a:xfrm>
        </p:grpSpPr>
        <p:sp>
          <p:nvSpPr>
            <p:cNvPr id="55371" name="AutoShape 13"/>
            <p:cNvSpPr>
              <a:spLocks noChangeArrowheads="1"/>
            </p:cNvSpPr>
            <p:nvPr/>
          </p:nvSpPr>
          <p:spPr bwMode="auto">
            <a:xfrm rot="-10580780">
              <a:off x="1618" y="864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2" name="Group 14"/>
            <p:cNvGrpSpPr>
              <a:grpSpLocks/>
            </p:cNvGrpSpPr>
            <p:nvPr/>
          </p:nvGrpSpPr>
          <p:grpSpPr bwMode="auto">
            <a:xfrm rot="-10580780">
              <a:off x="1488" y="913"/>
              <a:ext cx="240" cy="329"/>
              <a:chOff x="1344" y="3264"/>
              <a:chExt cx="480" cy="1056"/>
            </a:xfrm>
          </p:grpSpPr>
          <p:sp>
            <p:nvSpPr>
              <p:cNvPr id="55373" name="Line 15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4" name="Line 16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5" name="Line 17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4" name="Group 18"/>
          <p:cNvGrpSpPr>
            <a:grpSpLocks/>
          </p:cNvGrpSpPr>
          <p:nvPr/>
        </p:nvGrpSpPr>
        <p:grpSpPr bwMode="auto">
          <a:xfrm rot="-563016">
            <a:off x="3889375" y="4953000"/>
            <a:ext cx="396875" cy="600075"/>
            <a:chOff x="1870" y="1300"/>
            <a:chExt cx="250" cy="378"/>
          </a:xfrm>
        </p:grpSpPr>
        <p:sp>
          <p:nvSpPr>
            <p:cNvPr id="55366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67" name="Group 20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68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69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0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305" name="Freeform 24"/>
          <p:cNvSpPr>
            <a:spLocks/>
          </p:cNvSpPr>
          <p:nvPr/>
        </p:nvSpPr>
        <p:spPr bwMode="auto">
          <a:xfrm>
            <a:off x="2533650" y="48768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6" name="Freeform 25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7" name="Group 26"/>
          <p:cNvGrpSpPr>
            <a:grpSpLocks/>
          </p:cNvGrpSpPr>
          <p:nvPr/>
        </p:nvGrpSpPr>
        <p:grpSpPr bwMode="auto">
          <a:xfrm rot="-5569189">
            <a:off x="3699669" y="3929857"/>
            <a:ext cx="1900237" cy="165100"/>
            <a:chOff x="641" y="1672"/>
            <a:chExt cx="1343" cy="105"/>
          </a:xfrm>
        </p:grpSpPr>
        <p:sp>
          <p:nvSpPr>
            <p:cNvPr id="55364" name="Freeform 27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5" name="Freeform 28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8" name="Group 29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55362" name="Freeform 30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Freeform 31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9" name="Group 32"/>
          <p:cNvGrpSpPr>
            <a:grpSpLocks/>
          </p:cNvGrpSpPr>
          <p:nvPr/>
        </p:nvGrpSpPr>
        <p:grpSpPr bwMode="auto">
          <a:xfrm rot="-5569189">
            <a:off x="3084513" y="3911600"/>
            <a:ext cx="2132012" cy="166688"/>
            <a:chOff x="641" y="1672"/>
            <a:chExt cx="1343" cy="105"/>
          </a:xfrm>
        </p:grpSpPr>
        <p:sp>
          <p:nvSpPr>
            <p:cNvPr id="55360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310" name="AutoShape 35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1" name="AutoShape 36"/>
          <p:cNvSpPr>
            <a:spLocks noChangeArrowheads="1"/>
          </p:cNvSpPr>
          <p:nvPr/>
        </p:nvSpPr>
        <p:spPr bwMode="auto">
          <a:xfrm rot="-261001">
            <a:off x="4502150" y="2844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2" name="AutoShape 37"/>
          <p:cNvSpPr>
            <a:spLocks noChangeArrowheads="1"/>
          </p:cNvSpPr>
          <p:nvPr/>
        </p:nvSpPr>
        <p:spPr bwMode="auto">
          <a:xfrm rot="178320">
            <a:off x="4019550" y="2743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3" name="Freeform 38"/>
          <p:cNvSpPr>
            <a:spLocks/>
          </p:cNvSpPr>
          <p:nvPr/>
        </p:nvSpPr>
        <p:spPr bwMode="auto">
          <a:xfrm rot="4113289">
            <a:off x="3956050" y="6134100"/>
            <a:ext cx="596900" cy="63500"/>
          </a:xfrm>
          <a:custGeom>
            <a:avLst/>
            <a:gdLst>
              <a:gd name="T0" fmla="*/ 0 w 376"/>
              <a:gd name="T1" fmla="*/ 2147483647 h 40"/>
              <a:gd name="T2" fmla="*/ 2147483647 w 376"/>
              <a:gd name="T3" fmla="*/ 2147483647 h 40"/>
              <a:gd name="T4" fmla="*/ 2147483647 w 376"/>
              <a:gd name="T5" fmla="*/ 2147483647 h 40"/>
              <a:gd name="T6" fmla="*/ 2147483647 w 376"/>
              <a:gd name="T7" fmla="*/ 0 h 40"/>
              <a:gd name="T8" fmla="*/ 2147483647 w 376"/>
              <a:gd name="T9" fmla="*/ 2147483647 h 40"/>
              <a:gd name="T10" fmla="*/ 2147483647 w 376"/>
              <a:gd name="T11" fmla="*/ 2147483647 h 40"/>
              <a:gd name="T12" fmla="*/ 2147483647 w 376"/>
              <a:gd name="T13" fmla="*/ 2147483647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6"/>
              <a:gd name="T22" fmla="*/ 0 h 40"/>
              <a:gd name="T23" fmla="*/ 376 w 376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6" h="40">
                <a:moveTo>
                  <a:pt x="0" y="22"/>
                </a:moveTo>
                <a:cubicBezTo>
                  <a:pt x="6" y="20"/>
                  <a:pt x="17" y="8"/>
                  <a:pt x="36" y="10"/>
                </a:cubicBezTo>
                <a:cubicBezTo>
                  <a:pt x="55" y="12"/>
                  <a:pt x="84" y="38"/>
                  <a:pt x="114" y="36"/>
                </a:cubicBezTo>
                <a:cubicBezTo>
                  <a:pt x="144" y="34"/>
                  <a:pt x="182" y="0"/>
                  <a:pt x="214" y="0"/>
                </a:cubicBezTo>
                <a:cubicBezTo>
                  <a:pt x="246" y="0"/>
                  <a:pt x="286" y="32"/>
                  <a:pt x="306" y="36"/>
                </a:cubicBezTo>
                <a:cubicBezTo>
                  <a:pt x="326" y="40"/>
                  <a:pt x="324" y="28"/>
                  <a:pt x="336" y="24"/>
                </a:cubicBezTo>
                <a:cubicBezTo>
                  <a:pt x="348" y="20"/>
                  <a:pt x="368" y="16"/>
                  <a:pt x="376" y="1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4" name="AutoShape 39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55315" name="AutoShape 40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6" name="AutoShape 41"/>
          <p:cNvSpPr>
            <a:spLocks noChangeArrowheads="1"/>
          </p:cNvSpPr>
          <p:nvPr/>
        </p:nvSpPr>
        <p:spPr bwMode="auto">
          <a:xfrm rot="-5400000">
            <a:off x="6416675" y="5045075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7" name="Text Box 42"/>
          <p:cNvSpPr txBox="1">
            <a:spLocks noChangeArrowheads="1"/>
          </p:cNvSpPr>
          <p:nvPr/>
        </p:nvSpPr>
        <p:spPr bwMode="auto">
          <a:xfrm>
            <a:off x="7791450" y="5118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Forward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18" name="AutoShape 43"/>
          <p:cNvSpPr>
            <a:spLocks noChangeArrowheads="1"/>
          </p:cNvSpPr>
          <p:nvPr/>
        </p:nvSpPr>
        <p:spPr bwMode="auto">
          <a:xfrm rot="-5400000">
            <a:off x="6032500" y="2730500"/>
            <a:ext cx="1422400" cy="106680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9" name="AutoShape 44"/>
          <p:cNvSpPr>
            <a:spLocks noChangeArrowheads="1"/>
          </p:cNvSpPr>
          <p:nvPr/>
        </p:nvSpPr>
        <p:spPr bwMode="auto">
          <a:xfrm rot="5400000" flipH="1">
            <a:off x="908050" y="2781300"/>
            <a:ext cx="1422400" cy="1066800"/>
          </a:xfrm>
          <a:prstGeom prst="can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0" name="Text Box 45"/>
          <p:cNvSpPr txBox="1">
            <a:spLocks noChangeArrowheads="1"/>
          </p:cNvSpPr>
          <p:nvPr/>
        </p:nvSpPr>
        <p:spPr bwMode="auto">
          <a:xfrm>
            <a:off x="7258050" y="2705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Side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1" name="Text Box 46"/>
          <p:cNvSpPr txBox="1">
            <a:spLocks noChangeArrowheads="1"/>
          </p:cNvSpPr>
          <p:nvPr/>
        </p:nvSpPr>
        <p:spPr bwMode="auto">
          <a:xfrm>
            <a:off x="628650" y="9271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Green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2" name="AutoShape 47"/>
          <p:cNvSpPr>
            <a:spLocks noChangeArrowheads="1"/>
          </p:cNvSpPr>
          <p:nvPr/>
        </p:nvSpPr>
        <p:spPr bwMode="auto">
          <a:xfrm rot="7455042" flipH="1">
            <a:off x="1511300" y="1111250"/>
            <a:ext cx="1370013" cy="115411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3" name="AutoShape 48"/>
          <p:cNvSpPr>
            <a:spLocks noChangeArrowheads="1"/>
          </p:cNvSpPr>
          <p:nvPr/>
        </p:nvSpPr>
        <p:spPr bwMode="auto">
          <a:xfrm rot="-7455042">
            <a:off x="5397500" y="1035050"/>
            <a:ext cx="1370013" cy="1154113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4" name="Text Box 49"/>
          <p:cNvSpPr txBox="1">
            <a:spLocks noChangeArrowheads="1"/>
          </p:cNvSpPr>
          <p:nvPr/>
        </p:nvSpPr>
        <p:spPr bwMode="auto">
          <a:xfrm>
            <a:off x="19050" y="2755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Blue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5" name="Text Box 50"/>
          <p:cNvSpPr txBox="1">
            <a:spLocks noChangeArrowheads="1"/>
          </p:cNvSpPr>
          <p:nvPr/>
        </p:nvSpPr>
        <p:spPr bwMode="auto">
          <a:xfrm>
            <a:off x="6724650" y="850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Red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grpSp>
        <p:nvGrpSpPr>
          <p:cNvPr id="55326" name="Group 51"/>
          <p:cNvGrpSpPr>
            <a:grpSpLocks/>
          </p:cNvGrpSpPr>
          <p:nvPr/>
        </p:nvGrpSpPr>
        <p:grpSpPr bwMode="auto">
          <a:xfrm>
            <a:off x="2789238" y="1976438"/>
            <a:ext cx="1262062" cy="569912"/>
            <a:chOff x="1745" y="1045"/>
            <a:chExt cx="795" cy="359"/>
          </a:xfrm>
        </p:grpSpPr>
        <p:sp>
          <p:nvSpPr>
            <p:cNvPr id="55358" name="Freeform 52"/>
            <p:cNvSpPr>
              <a:spLocks/>
            </p:cNvSpPr>
            <p:nvPr/>
          </p:nvSpPr>
          <p:spPr bwMode="auto">
            <a:xfrm rot="-8919833">
              <a:off x="1816" y="1307"/>
              <a:ext cx="724" cy="97"/>
            </a:xfrm>
            <a:custGeom>
              <a:avLst/>
              <a:gdLst>
                <a:gd name="T0" fmla="*/ 0 w 676"/>
                <a:gd name="T1" fmla="*/ 52 h 97"/>
                <a:gd name="T2" fmla="*/ 86 w 676"/>
                <a:gd name="T3" fmla="*/ 24 h 97"/>
                <a:gd name="T4" fmla="*/ 271 w 676"/>
                <a:gd name="T5" fmla="*/ 85 h 97"/>
                <a:gd name="T6" fmla="*/ 506 w 676"/>
                <a:gd name="T7" fmla="*/ 0 h 97"/>
                <a:gd name="T8" fmla="*/ 724 w 676"/>
                <a:gd name="T9" fmla="*/ 85 h 97"/>
                <a:gd name="T10" fmla="*/ 819 w 676"/>
                <a:gd name="T11" fmla="*/ 72 h 97"/>
                <a:gd name="T12" fmla="*/ 889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9" name="AutoShape 53"/>
            <p:cNvSpPr>
              <a:spLocks noChangeArrowheads="1"/>
            </p:cNvSpPr>
            <p:nvPr/>
          </p:nvSpPr>
          <p:spPr bwMode="auto">
            <a:xfrm rot="-3172323">
              <a:off x="1745" y="1045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27" name="Group 54"/>
          <p:cNvGrpSpPr>
            <a:grpSpLocks/>
          </p:cNvGrpSpPr>
          <p:nvPr/>
        </p:nvGrpSpPr>
        <p:grpSpPr bwMode="auto">
          <a:xfrm rot="-5400000">
            <a:off x="3188494" y="2193131"/>
            <a:ext cx="230188" cy="2117725"/>
            <a:chOff x="1824" y="1776"/>
            <a:chExt cx="145" cy="1334"/>
          </a:xfrm>
        </p:grpSpPr>
        <p:grpSp>
          <p:nvGrpSpPr>
            <p:cNvPr id="55354" name="Group 55"/>
            <p:cNvGrpSpPr>
              <a:grpSpLocks/>
            </p:cNvGrpSpPr>
            <p:nvPr/>
          </p:nvGrpSpPr>
          <p:grpSpPr bwMode="auto">
            <a:xfrm rot="-5569189">
              <a:off x="1318" y="2460"/>
              <a:ext cx="1197" cy="104"/>
              <a:chOff x="641" y="1672"/>
              <a:chExt cx="1343" cy="105"/>
            </a:xfrm>
          </p:grpSpPr>
          <p:sp>
            <p:nvSpPr>
              <p:cNvPr id="55356" name="Freeform 56"/>
              <p:cNvSpPr>
                <a:spLocks/>
              </p:cNvSpPr>
              <p:nvPr/>
            </p:nvSpPr>
            <p:spPr bwMode="auto">
              <a:xfrm>
                <a:off x="1308" y="1680"/>
                <a:ext cx="676" cy="97"/>
              </a:xfrm>
              <a:custGeom>
                <a:avLst/>
                <a:gdLst>
                  <a:gd name="T0" fmla="*/ 0 w 676"/>
                  <a:gd name="T1" fmla="*/ 52 h 97"/>
                  <a:gd name="T2" fmla="*/ 65 w 676"/>
                  <a:gd name="T3" fmla="*/ 24 h 97"/>
                  <a:gd name="T4" fmla="*/ 205 w 676"/>
                  <a:gd name="T5" fmla="*/ 85 h 97"/>
                  <a:gd name="T6" fmla="*/ 385 w 676"/>
                  <a:gd name="T7" fmla="*/ 0 h 97"/>
                  <a:gd name="T8" fmla="*/ 550 w 676"/>
                  <a:gd name="T9" fmla="*/ 85 h 97"/>
                  <a:gd name="T10" fmla="*/ 623 w 676"/>
                  <a:gd name="T11" fmla="*/ 72 h 97"/>
                  <a:gd name="T12" fmla="*/ 676 w 676"/>
                  <a:gd name="T13" fmla="*/ 33 h 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6"/>
                  <a:gd name="T22" fmla="*/ 0 h 97"/>
                  <a:gd name="T23" fmla="*/ 676 w 676"/>
                  <a:gd name="T24" fmla="*/ 97 h 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6" h="97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1" y="73"/>
                      <a:pt x="550" y="85"/>
                    </a:cubicBezTo>
                    <a:cubicBezTo>
                      <a:pt x="589" y="97"/>
                      <a:pt x="602" y="81"/>
                      <a:pt x="623" y="72"/>
                    </a:cubicBezTo>
                    <a:cubicBezTo>
                      <a:pt x="644" y="63"/>
                      <a:pt x="665" y="41"/>
                      <a:pt x="676" y="33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57" name="Freeform 57"/>
              <p:cNvSpPr>
                <a:spLocks/>
              </p:cNvSpPr>
              <p:nvPr/>
            </p:nvSpPr>
            <p:spPr bwMode="auto">
              <a:xfrm>
                <a:off x="641" y="1672"/>
                <a:ext cx="689" cy="99"/>
              </a:xfrm>
              <a:custGeom>
                <a:avLst/>
                <a:gdLst>
                  <a:gd name="T0" fmla="*/ 0 w 689"/>
                  <a:gd name="T1" fmla="*/ 52 h 99"/>
                  <a:gd name="T2" fmla="*/ 65 w 689"/>
                  <a:gd name="T3" fmla="*/ 24 h 99"/>
                  <a:gd name="T4" fmla="*/ 205 w 689"/>
                  <a:gd name="T5" fmla="*/ 85 h 99"/>
                  <a:gd name="T6" fmla="*/ 385 w 689"/>
                  <a:gd name="T7" fmla="*/ 0 h 99"/>
                  <a:gd name="T8" fmla="*/ 550 w 689"/>
                  <a:gd name="T9" fmla="*/ 85 h 99"/>
                  <a:gd name="T10" fmla="*/ 628 w 689"/>
                  <a:gd name="T11" fmla="*/ 85 h 99"/>
                  <a:gd name="T12" fmla="*/ 689 w 689"/>
                  <a:gd name="T13" fmla="*/ 45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89"/>
                  <a:gd name="T22" fmla="*/ 0 h 99"/>
                  <a:gd name="T23" fmla="*/ 689 w 689"/>
                  <a:gd name="T24" fmla="*/ 99 h 9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89" h="99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0" y="71"/>
                      <a:pt x="550" y="85"/>
                    </a:cubicBezTo>
                    <a:cubicBezTo>
                      <a:pt x="590" y="99"/>
                      <a:pt x="605" y="92"/>
                      <a:pt x="628" y="85"/>
                    </a:cubicBezTo>
                    <a:cubicBezTo>
                      <a:pt x="651" y="78"/>
                      <a:pt x="676" y="53"/>
                      <a:pt x="689" y="45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5355" name="AutoShape 58"/>
            <p:cNvSpPr>
              <a:spLocks noChangeArrowheads="1"/>
            </p:cNvSpPr>
            <p:nvPr/>
          </p:nvSpPr>
          <p:spPr bwMode="auto">
            <a:xfrm rot="-261001">
              <a:off x="1824" y="17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28" name="Group 59"/>
          <p:cNvGrpSpPr>
            <a:grpSpLocks/>
          </p:cNvGrpSpPr>
          <p:nvPr/>
        </p:nvGrpSpPr>
        <p:grpSpPr bwMode="auto">
          <a:xfrm rot="2196279">
            <a:off x="5048250" y="1917700"/>
            <a:ext cx="228600" cy="1331913"/>
            <a:chOff x="3000" y="879"/>
            <a:chExt cx="144" cy="839"/>
          </a:xfrm>
        </p:grpSpPr>
        <p:sp>
          <p:nvSpPr>
            <p:cNvPr id="55352" name="Freeform 60"/>
            <p:cNvSpPr>
              <a:spLocks/>
            </p:cNvSpPr>
            <p:nvPr/>
          </p:nvSpPr>
          <p:spPr bwMode="auto">
            <a:xfrm rot="-5569189">
              <a:off x="2713" y="1309"/>
              <a:ext cx="711" cy="107"/>
            </a:xfrm>
            <a:custGeom>
              <a:avLst/>
              <a:gdLst>
                <a:gd name="T0" fmla="*/ 0 w 676"/>
                <a:gd name="T1" fmla="*/ 76 h 97"/>
                <a:gd name="T2" fmla="*/ 80 w 676"/>
                <a:gd name="T3" fmla="*/ 35 h 97"/>
                <a:gd name="T4" fmla="*/ 251 w 676"/>
                <a:gd name="T5" fmla="*/ 127 h 97"/>
                <a:gd name="T6" fmla="*/ 471 w 676"/>
                <a:gd name="T7" fmla="*/ 0 h 97"/>
                <a:gd name="T8" fmla="*/ 672 w 676"/>
                <a:gd name="T9" fmla="*/ 127 h 97"/>
                <a:gd name="T10" fmla="*/ 763 w 676"/>
                <a:gd name="T11" fmla="*/ 106 h 97"/>
                <a:gd name="T12" fmla="*/ 828 w 676"/>
                <a:gd name="T13" fmla="*/ 49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3" name="AutoShape 61"/>
            <p:cNvSpPr>
              <a:spLocks noChangeArrowheads="1"/>
            </p:cNvSpPr>
            <p:nvPr/>
          </p:nvSpPr>
          <p:spPr bwMode="auto">
            <a:xfrm rot="178320">
              <a:off x="3000" y="879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329" name="Freeform 62"/>
          <p:cNvSpPr>
            <a:spLocks/>
          </p:cNvSpPr>
          <p:nvPr/>
        </p:nvSpPr>
        <p:spPr bwMode="auto">
          <a:xfrm rot="-584684">
            <a:off x="5187950" y="3000375"/>
            <a:ext cx="704850" cy="150813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0" name="AutoShape 63"/>
          <p:cNvSpPr>
            <a:spLocks noChangeArrowheads="1"/>
          </p:cNvSpPr>
          <p:nvPr/>
        </p:nvSpPr>
        <p:spPr bwMode="auto">
          <a:xfrm rot="5162825">
            <a:off x="5854700" y="2921000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1" name="Freeform 64"/>
          <p:cNvSpPr>
            <a:spLocks/>
          </p:cNvSpPr>
          <p:nvPr/>
        </p:nvSpPr>
        <p:spPr bwMode="auto">
          <a:xfrm rot="-584684">
            <a:off x="5276850" y="3502025"/>
            <a:ext cx="692150" cy="153988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2" name="AutoShape 65"/>
          <p:cNvSpPr>
            <a:spLocks noChangeArrowheads="1"/>
          </p:cNvSpPr>
          <p:nvPr/>
        </p:nvSpPr>
        <p:spPr bwMode="auto">
          <a:xfrm rot="5162825">
            <a:off x="5930900" y="3419475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3" name="Freeform 66"/>
          <p:cNvSpPr>
            <a:spLocks/>
          </p:cNvSpPr>
          <p:nvPr/>
        </p:nvSpPr>
        <p:spPr bwMode="auto">
          <a:xfrm>
            <a:off x="2209800" y="5195888"/>
            <a:ext cx="20161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4" name="Freeform 67"/>
          <p:cNvSpPr>
            <a:spLocks/>
          </p:cNvSpPr>
          <p:nvPr/>
        </p:nvSpPr>
        <p:spPr bwMode="auto">
          <a:xfrm rot="-293154">
            <a:off x="4217988" y="5072063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5" name="AutoShape 68"/>
          <p:cNvSpPr>
            <a:spLocks noChangeArrowheads="1"/>
          </p:cNvSpPr>
          <p:nvPr/>
        </p:nvSpPr>
        <p:spPr bwMode="auto">
          <a:xfrm rot="4730591">
            <a:off x="6343650" y="4876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6" name="Freeform 69"/>
          <p:cNvSpPr>
            <a:spLocks/>
          </p:cNvSpPr>
          <p:nvPr/>
        </p:nvSpPr>
        <p:spPr bwMode="auto">
          <a:xfrm>
            <a:off x="2201863" y="6103938"/>
            <a:ext cx="192087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7" name="Freeform 70"/>
          <p:cNvSpPr>
            <a:spLocks/>
          </p:cNvSpPr>
          <p:nvPr/>
        </p:nvSpPr>
        <p:spPr bwMode="auto">
          <a:xfrm rot="293154" flipV="1">
            <a:off x="4114800" y="6194425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8" name="AutoShape 71"/>
          <p:cNvSpPr>
            <a:spLocks noChangeArrowheads="1"/>
          </p:cNvSpPr>
          <p:nvPr/>
        </p:nvSpPr>
        <p:spPr bwMode="auto">
          <a:xfrm rot="4730591">
            <a:off x="6253163" y="619442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9" name="Freeform 72"/>
          <p:cNvSpPr>
            <a:spLocks/>
          </p:cNvSpPr>
          <p:nvPr/>
        </p:nvSpPr>
        <p:spPr bwMode="auto">
          <a:xfrm rot="-5102972">
            <a:off x="3225800" y="4572001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0" name="AutoShape 73"/>
          <p:cNvSpPr>
            <a:spLocks noChangeArrowheads="1"/>
          </p:cNvSpPr>
          <p:nvPr/>
        </p:nvSpPr>
        <p:spPr bwMode="auto">
          <a:xfrm rot="743897">
            <a:off x="4294188" y="33464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1" name="Freeform 74"/>
          <p:cNvSpPr>
            <a:spLocks/>
          </p:cNvSpPr>
          <p:nvPr/>
        </p:nvSpPr>
        <p:spPr bwMode="auto">
          <a:xfrm rot="-4208352">
            <a:off x="3705225" y="4364038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2" name="AutoShape 75"/>
          <p:cNvSpPr>
            <a:spLocks noChangeArrowheads="1"/>
          </p:cNvSpPr>
          <p:nvPr/>
        </p:nvSpPr>
        <p:spPr bwMode="auto">
          <a:xfrm rot="849994">
            <a:off x="4973638" y="3214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3" name="AutoShape 76"/>
          <p:cNvSpPr>
            <a:spLocks noChangeArrowheads="1"/>
          </p:cNvSpPr>
          <p:nvPr/>
        </p:nvSpPr>
        <p:spPr bwMode="auto">
          <a:xfrm>
            <a:off x="3624263" y="2438400"/>
            <a:ext cx="1905000" cy="1600200"/>
          </a:xfrm>
          <a:prstGeom prst="hexagon">
            <a:avLst>
              <a:gd name="adj" fmla="val 29762"/>
              <a:gd name="vf" fmla="val 115470"/>
            </a:avLst>
          </a:prstGeom>
          <a:solidFill>
            <a:srgbClr val="FFDF9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/>
              <a:t>Mirrors</a:t>
            </a:r>
          </a:p>
        </p:txBody>
      </p:sp>
      <p:sp>
        <p:nvSpPr>
          <p:cNvPr id="55344" name="Freeform 77"/>
          <p:cNvSpPr>
            <a:spLocks/>
          </p:cNvSpPr>
          <p:nvPr/>
        </p:nvSpPr>
        <p:spPr bwMode="auto">
          <a:xfrm>
            <a:off x="2209800" y="5872163"/>
            <a:ext cx="19399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5" name="Freeform 78"/>
          <p:cNvSpPr>
            <a:spLocks/>
          </p:cNvSpPr>
          <p:nvPr/>
        </p:nvSpPr>
        <p:spPr bwMode="auto">
          <a:xfrm>
            <a:off x="2209800" y="5638800"/>
            <a:ext cx="2014538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6" name="Freeform 79"/>
          <p:cNvSpPr>
            <a:spLocks/>
          </p:cNvSpPr>
          <p:nvPr/>
        </p:nvSpPr>
        <p:spPr bwMode="auto">
          <a:xfrm>
            <a:off x="2209800" y="5395913"/>
            <a:ext cx="2225675" cy="90487"/>
          </a:xfrm>
          <a:custGeom>
            <a:avLst/>
            <a:gdLst>
              <a:gd name="T0" fmla="*/ 0 w 1446"/>
              <a:gd name="T1" fmla="*/ 2147483647 h 59"/>
              <a:gd name="T2" fmla="*/ 2147483647 w 1446"/>
              <a:gd name="T3" fmla="*/ 2147483647 h 59"/>
              <a:gd name="T4" fmla="*/ 2147483647 w 1446"/>
              <a:gd name="T5" fmla="*/ 2147483647 h 59"/>
              <a:gd name="T6" fmla="*/ 2147483647 w 1446"/>
              <a:gd name="T7" fmla="*/ 2147483647 h 59"/>
              <a:gd name="T8" fmla="*/ 2147483647 w 1446"/>
              <a:gd name="T9" fmla="*/ 2147483647 h 59"/>
              <a:gd name="T10" fmla="*/ 2147483647 w 1446"/>
              <a:gd name="T11" fmla="*/ 2147483647 h 59"/>
              <a:gd name="T12" fmla="*/ 2147483647 w 1446"/>
              <a:gd name="T13" fmla="*/ 2147483647 h 59"/>
              <a:gd name="T14" fmla="*/ 2147483647 w 1446"/>
              <a:gd name="T15" fmla="*/ 2147483647 h 59"/>
              <a:gd name="T16" fmla="*/ 2147483647 w 1446"/>
              <a:gd name="T17" fmla="*/ 2147483647 h 59"/>
              <a:gd name="T18" fmla="*/ 2147483647 w 1446"/>
              <a:gd name="T19" fmla="*/ 2147483647 h 59"/>
              <a:gd name="T20" fmla="*/ 2147483647 w 1446"/>
              <a:gd name="T21" fmla="*/ 2147483647 h 59"/>
              <a:gd name="T22" fmla="*/ 2147483647 w 1446"/>
              <a:gd name="T23" fmla="*/ 2147483647 h 59"/>
              <a:gd name="T24" fmla="*/ 2147483647 w 1446"/>
              <a:gd name="T25" fmla="*/ 2147483647 h 59"/>
              <a:gd name="T26" fmla="*/ 2147483647 w 1446"/>
              <a:gd name="T27" fmla="*/ 2147483647 h 59"/>
              <a:gd name="T28" fmla="*/ 2147483647 w 1446"/>
              <a:gd name="T29" fmla="*/ 2147483647 h 59"/>
              <a:gd name="T30" fmla="*/ 2147483647 w 1446"/>
              <a:gd name="T31" fmla="*/ 2147483647 h 59"/>
              <a:gd name="T32" fmla="*/ 2147483647 w 1446"/>
              <a:gd name="T33" fmla="*/ 2147483647 h 59"/>
              <a:gd name="T34" fmla="*/ 2147483647 w 1446"/>
              <a:gd name="T35" fmla="*/ 2147483647 h 59"/>
              <a:gd name="T36" fmla="*/ 2147483647 w 1446"/>
              <a:gd name="T37" fmla="*/ 2147483647 h 59"/>
              <a:gd name="T38" fmla="*/ 2147483647 w 1446"/>
              <a:gd name="T39" fmla="*/ 2147483647 h 59"/>
              <a:gd name="T40" fmla="*/ 2147483647 w 1446"/>
              <a:gd name="T41" fmla="*/ 2147483647 h 59"/>
              <a:gd name="T42" fmla="*/ 2147483647 w 1446"/>
              <a:gd name="T43" fmla="*/ 2147483647 h 59"/>
              <a:gd name="T44" fmla="*/ 2147483647 w 1446"/>
              <a:gd name="T45" fmla="*/ 2147483647 h 59"/>
              <a:gd name="T46" fmla="*/ 2147483647 w 1446"/>
              <a:gd name="T47" fmla="*/ 2147483647 h 59"/>
              <a:gd name="T48" fmla="*/ 2147483647 w 1446"/>
              <a:gd name="T49" fmla="*/ 2147483647 h 59"/>
              <a:gd name="T50" fmla="*/ 2147483647 w 1446"/>
              <a:gd name="T51" fmla="*/ 2147483647 h 59"/>
              <a:gd name="T52" fmla="*/ 2147483647 w 1446"/>
              <a:gd name="T53" fmla="*/ 2147483647 h 59"/>
              <a:gd name="T54" fmla="*/ 2147483647 w 1446"/>
              <a:gd name="T55" fmla="*/ 2147483647 h 59"/>
              <a:gd name="T56" fmla="*/ 2147483647 w 1446"/>
              <a:gd name="T57" fmla="*/ 2147483647 h 59"/>
              <a:gd name="T58" fmla="*/ 2147483647 w 1446"/>
              <a:gd name="T59" fmla="*/ 2147483647 h 59"/>
              <a:gd name="T60" fmla="*/ 2147483647 w 1446"/>
              <a:gd name="T61" fmla="*/ 2147483647 h 59"/>
              <a:gd name="T62" fmla="*/ 2147483647 w 1446"/>
              <a:gd name="T63" fmla="*/ 2147483647 h 59"/>
              <a:gd name="T64" fmla="*/ 2147483647 w 1446"/>
              <a:gd name="T65" fmla="*/ 2147483647 h 59"/>
              <a:gd name="T66" fmla="*/ 2147483647 w 1446"/>
              <a:gd name="T67" fmla="*/ 2147483647 h 59"/>
              <a:gd name="T68" fmla="*/ 2147483647 w 1446"/>
              <a:gd name="T69" fmla="*/ 2147483647 h 59"/>
              <a:gd name="T70" fmla="*/ 2147483647 w 1446"/>
              <a:gd name="T71" fmla="*/ 2147483647 h 59"/>
              <a:gd name="T72" fmla="*/ 2147483647 w 1446"/>
              <a:gd name="T73" fmla="*/ 2147483647 h 59"/>
              <a:gd name="T74" fmla="*/ 2147483647 w 1446"/>
              <a:gd name="T75" fmla="*/ 2147483647 h 59"/>
              <a:gd name="T76" fmla="*/ 2147483647 w 1446"/>
              <a:gd name="T77" fmla="*/ 2147483647 h 59"/>
              <a:gd name="T78" fmla="*/ 2147483647 w 1446"/>
              <a:gd name="T79" fmla="*/ 2147483647 h 59"/>
              <a:gd name="T80" fmla="*/ 2147483647 w 1446"/>
              <a:gd name="T81" fmla="*/ 2147483647 h 59"/>
              <a:gd name="T82" fmla="*/ 2147483647 w 1446"/>
              <a:gd name="T83" fmla="*/ 2147483647 h 59"/>
              <a:gd name="T84" fmla="*/ 2147483647 w 1446"/>
              <a:gd name="T85" fmla="*/ 2147483647 h 59"/>
              <a:gd name="T86" fmla="*/ 2147483647 w 1446"/>
              <a:gd name="T87" fmla="*/ 2147483647 h 59"/>
              <a:gd name="T88" fmla="*/ 2147483647 w 1446"/>
              <a:gd name="T89" fmla="*/ 2147483647 h 59"/>
              <a:gd name="T90" fmla="*/ 2147483647 w 1446"/>
              <a:gd name="T91" fmla="*/ 2147483647 h 59"/>
              <a:gd name="T92" fmla="*/ 2147483647 w 1446"/>
              <a:gd name="T93" fmla="*/ 2147483647 h 5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46"/>
              <a:gd name="T142" fmla="*/ 0 h 59"/>
              <a:gd name="T143" fmla="*/ 1446 w 1446"/>
              <a:gd name="T144" fmla="*/ 59 h 5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46" h="59">
                <a:moveTo>
                  <a:pt x="0" y="37"/>
                </a:moveTo>
                <a:cubicBezTo>
                  <a:pt x="12" y="34"/>
                  <a:pt x="49" y="59"/>
                  <a:pt x="72" y="57"/>
                </a:cubicBezTo>
                <a:cubicBezTo>
                  <a:pt x="95" y="55"/>
                  <a:pt x="113" y="29"/>
                  <a:pt x="138" y="26"/>
                </a:cubicBezTo>
                <a:cubicBezTo>
                  <a:pt x="165" y="13"/>
                  <a:pt x="195" y="29"/>
                  <a:pt x="220" y="36"/>
                </a:cubicBezTo>
                <a:cubicBezTo>
                  <a:pt x="232" y="48"/>
                  <a:pt x="249" y="43"/>
                  <a:pt x="268" y="41"/>
                </a:cubicBezTo>
                <a:cubicBezTo>
                  <a:pt x="281" y="39"/>
                  <a:pt x="290" y="33"/>
                  <a:pt x="303" y="30"/>
                </a:cubicBezTo>
                <a:cubicBezTo>
                  <a:pt x="308" y="26"/>
                  <a:pt x="310" y="24"/>
                  <a:pt x="317" y="22"/>
                </a:cubicBezTo>
                <a:cubicBezTo>
                  <a:pt x="322" y="20"/>
                  <a:pt x="334" y="18"/>
                  <a:pt x="334" y="18"/>
                </a:cubicBezTo>
                <a:cubicBezTo>
                  <a:pt x="351" y="19"/>
                  <a:pt x="369" y="20"/>
                  <a:pt x="385" y="26"/>
                </a:cubicBezTo>
                <a:cubicBezTo>
                  <a:pt x="395" y="29"/>
                  <a:pt x="403" y="33"/>
                  <a:pt x="413" y="36"/>
                </a:cubicBezTo>
                <a:cubicBezTo>
                  <a:pt x="435" y="46"/>
                  <a:pt x="460" y="40"/>
                  <a:pt x="484" y="36"/>
                </a:cubicBezTo>
                <a:cubicBezTo>
                  <a:pt x="487" y="34"/>
                  <a:pt x="490" y="33"/>
                  <a:pt x="493" y="32"/>
                </a:cubicBezTo>
                <a:cubicBezTo>
                  <a:pt x="496" y="31"/>
                  <a:pt x="499" y="31"/>
                  <a:pt x="501" y="30"/>
                </a:cubicBezTo>
                <a:cubicBezTo>
                  <a:pt x="506" y="27"/>
                  <a:pt x="510" y="24"/>
                  <a:pt x="515" y="22"/>
                </a:cubicBezTo>
                <a:cubicBezTo>
                  <a:pt x="525" y="11"/>
                  <a:pt x="542" y="11"/>
                  <a:pt x="558" y="8"/>
                </a:cubicBezTo>
                <a:cubicBezTo>
                  <a:pt x="578" y="9"/>
                  <a:pt x="604" y="8"/>
                  <a:pt x="623" y="16"/>
                </a:cubicBezTo>
                <a:cubicBezTo>
                  <a:pt x="646" y="25"/>
                  <a:pt x="654" y="30"/>
                  <a:pt x="680" y="34"/>
                </a:cubicBezTo>
                <a:cubicBezTo>
                  <a:pt x="682" y="33"/>
                  <a:pt x="705" y="33"/>
                  <a:pt x="711" y="30"/>
                </a:cubicBezTo>
                <a:cubicBezTo>
                  <a:pt x="721" y="25"/>
                  <a:pt x="727" y="19"/>
                  <a:pt x="739" y="16"/>
                </a:cubicBezTo>
                <a:cubicBezTo>
                  <a:pt x="748" y="9"/>
                  <a:pt x="756" y="9"/>
                  <a:pt x="768" y="8"/>
                </a:cubicBezTo>
                <a:cubicBezTo>
                  <a:pt x="784" y="9"/>
                  <a:pt x="801" y="10"/>
                  <a:pt x="816" y="16"/>
                </a:cubicBezTo>
                <a:cubicBezTo>
                  <a:pt x="819" y="17"/>
                  <a:pt x="821" y="19"/>
                  <a:pt x="824" y="20"/>
                </a:cubicBezTo>
                <a:cubicBezTo>
                  <a:pt x="830" y="21"/>
                  <a:pt x="842" y="24"/>
                  <a:pt x="842" y="24"/>
                </a:cubicBezTo>
                <a:cubicBezTo>
                  <a:pt x="852" y="30"/>
                  <a:pt x="868" y="32"/>
                  <a:pt x="881" y="34"/>
                </a:cubicBezTo>
                <a:cubicBezTo>
                  <a:pt x="884" y="33"/>
                  <a:pt x="902" y="32"/>
                  <a:pt x="907" y="30"/>
                </a:cubicBezTo>
                <a:cubicBezTo>
                  <a:pt x="916" y="26"/>
                  <a:pt x="923" y="17"/>
                  <a:pt x="932" y="14"/>
                </a:cubicBezTo>
                <a:cubicBezTo>
                  <a:pt x="939" y="11"/>
                  <a:pt x="953" y="9"/>
                  <a:pt x="961" y="8"/>
                </a:cubicBezTo>
                <a:cubicBezTo>
                  <a:pt x="991" y="10"/>
                  <a:pt x="1010" y="12"/>
                  <a:pt x="1035" y="24"/>
                </a:cubicBezTo>
                <a:cubicBezTo>
                  <a:pt x="1048" y="30"/>
                  <a:pt x="1040" y="27"/>
                  <a:pt x="1060" y="32"/>
                </a:cubicBezTo>
                <a:cubicBezTo>
                  <a:pt x="1063" y="32"/>
                  <a:pt x="1069" y="34"/>
                  <a:pt x="1069" y="34"/>
                </a:cubicBezTo>
                <a:cubicBezTo>
                  <a:pt x="1084" y="31"/>
                  <a:pt x="1092" y="27"/>
                  <a:pt x="1106" y="24"/>
                </a:cubicBezTo>
                <a:cubicBezTo>
                  <a:pt x="1117" y="12"/>
                  <a:pt x="1104" y="22"/>
                  <a:pt x="1120" y="16"/>
                </a:cubicBezTo>
                <a:cubicBezTo>
                  <a:pt x="1130" y="11"/>
                  <a:pt x="1138" y="5"/>
                  <a:pt x="1151" y="2"/>
                </a:cubicBezTo>
                <a:cubicBezTo>
                  <a:pt x="1166" y="3"/>
                  <a:pt x="1181" y="4"/>
                  <a:pt x="1196" y="6"/>
                </a:cubicBezTo>
                <a:cubicBezTo>
                  <a:pt x="1202" y="7"/>
                  <a:pt x="1208" y="8"/>
                  <a:pt x="1213" y="10"/>
                </a:cubicBezTo>
                <a:cubicBezTo>
                  <a:pt x="1216" y="10"/>
                  <a:pt x="1222" y="12"/>
                  <a:pt x="1222" y="12"/>
                </a:cubicBezTo>
                <a:cubicBezTo>
                  <a:pt x="1239" y="24"/>
                  <a:pt x="1215" y="8"/>
                  <a:pt x="1236" y="18"/>
                </a:cubicBezTo>
                <a:cubicBezTo>
                  <a:pt x="1239" y="19"/>
                  <a:pt x="1241" y="22"/>
                  <a:pt x="1245" y="24"/>
                </a:cubicBezTo>
                <a:cubicBezTo>
                  <a:pt x="1251" y="26"/>
                  <a:pt x="1258" y="26"/>
                  <a:pt x="1264" y="27"/>
                </a:cubicBezTo>
                <a:cubicBezTo>
                  <a:pt x="1279" y="27"/>
                  <a:pt x="1293" y="27"/>
                  <a:pt x="1307" y="26"/>
                </a:cubicBezTo>
                <a:cubicBezTo>
                  <a:pt x="1313" y="25"/>
                  <a:pt x="1324" y="22"/>
                  <a:pt x="1324" y="22"/>
                </a:cubicBezTo>
                <a:cubicBezTo>
                  <a:pt x="1328" y="14"/>
                  <a:pt x="1330" y="12"/>
                  <a:pt x="1341" y="10"/>
                </a:cubicBezTo>
                <a:cubicBezTo>
                  <a:pt x="1343" y="8"/>
                  <a:pt x="1344" y="7"/>
                  <a:pt x="1347" y="6"/>
                </a:cubicBezTo>
                <a:cubicBezTo>
                  <a:pt x="1352" y="4"/>
                  <a:pt x="1364" y="2"/>
                  <a:pt x="1364" y="2"/>
                </a:cubicBezTo>
                <a:cubicBezTo>
                  <a:pt x="1408" y="6"/>
                  <a:pt x="1367" y="0"/>
                  <a:pt x="1392" y="8"/>
                </a:cubicBezTo>
                <a:cubicBezTo>
                  <a:pt x="1398" y="9"/>
                  <a:pt x="1409" y="12"/>
                  <a:pt x="1409" y="12"/>
                </a:cubicBezTo>
                <a:cubicBezTo>
                  <a:pt x="1422" y="21"/>
                  <a:pt x="1412" y="16"/>
                  <a:pt x="1446" y="1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7" name="Freeform 80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8" name="Freeform 81"/>
          <p:cNvSpPr>
            <a:spLocks/>
          </p:cNvSpPr>
          <p:nvPr/>
        </p:nvSpPr>
        <p:spPr bwMode="auto">
          <a:xfrm>
            <a:off x="2133600" y="5029200"/>
            <a:ext cx="202247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9" name="Freeform 82"/>
          <p:cNvSpPr>
            <a:spLocks/>
          </p:cNvSpPr>
          <p:nvPr/>
        </p:nvSpPr>
        <p:spPr bwMode="auto">
          <a:xfrm>
            <a:off x="2178050" y="4891088"/>
            <a:ext cx="739775" cy="84137"/>
          </a:xfrm>
          <a:custGeom>
            <a:avLst/>
            <a:gdLst>
              <a:gd name="T0" fmla="*/ 0 w 466"/>
              <a:gd name="T1" fmla="*/ 2147483647 h 53"/>
              <a:gd name="T2" fmla="*/ 2147483647 w 466"/>
              <a:gd name="T3" fmla="*/ 2147483647 h 53"/>
              <a:gd name="T4" fmla="*/ 2147483647 w 466"/>
              <a:gd name="T5" fmla="*/ 2147483647 h 53"/>
              <a:gd name="T6" fmla="*/ 2147483647 w 466"/>
              <a:gd name="T7" fmla="*/ 2147483647 h 53"/>
              <a:gd name="T8" fmla="*/ 2147483647 w 466"/>
              <a:gd name="T9" fmla="*/ 2147483647 h 53"/>
              <a:gd name="T10" fmla="*/ 2147483647 w 466"/>
              <a:gd name="T11" fmla="*/ 2147483647 h 53"/>
              <a:gd name="T12" fmla="*/ 2147483647 w 466"/>
              <a:gd name="T13" fmla="*/ 2147483647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53"/>
              <a:gd name="T23" fmla="*/ 466 w 466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53">
                <a:moveTo>
                  <a:pt x="0" y="20"/>
                </a:moveTo>
                <a:cubicBezTo>
                  <a:pt x="7" y="18"/>
                  <a:pt x="21" y="0"/>
                  <a:pt x="45" y="5"/>
                </a:cubicBezTo>
                <a:cubicBezTo>
                  <a:pt x="69" y="10"/>
                  <a:pt x="107" y="51"/>
                  <a:pt x="145" y="52"/>
                </a:cubicBezTo>
                <a:cubicBezTo>
                  <a:pt x="183" y="53"/>
                  <a:pt x="234" y="14"/>
                  <a:pt x="273" y="12"/>
                </a:cubicBezTo>
                <a:cubicBezTo>
                  <a:pt x="312" y="10"/>
                  <a:pt x="355" y="36"/>
                  <a:pt x="379" y="38"/>
                </a:cubicBezTo>
                <a:cubicBezTo>
                  <a:pt x="403" y="40"/>
                  <a:pt x="402" y="28"/>
                  <a:pt x="416" y="23"/>
                </a:cubicBezTo>
                <a:cubicBezTo>
                  <a:pt x="431" y="18"/>
                  <a:pt x="456" y="12"/>
                  <a:pt x="466" y="10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50" name="Text Box 83"/>
          <p:cNvSpPr txBox="1">
            <a:spLocks noChangeArrowheads="1"/>
          </p:cNvSpPr>
          <p:nvPr/>
        </p:nvSpPr>
        <p:spPr bwMode="auto">
          <a:xfrm>
            <a:off x="8023225" y="5943600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(size)</a:t>
            </a:r>
          </a:p>
        </p:txBody>
      </p:sp>
      <p:sp>
        <p:nvSpPr>
          <p:cNvPr id="55351" name="Text Box 84"/>
          <p:cNvSpPr txBox="1">
            <a:spLocks noChangeArrowheads="1"/>
          </p:cNvSpPr>
          <p:nvPr/>
        </p:nvSpPr>
        <p:spPr bwMode="auto">
          <a:xfrm>
            <a:off x="73152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(granularity)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Fluorochrome</a:t>
            </a: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 Fluorescence</a:t>
            </a:r>
            <a:endParaRPr lang="en-US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3457575" y="3901017"/>
            <a:ext cx="1447800" cy="1270000"/>
            <a:chOff x="2208" y="2064"/>
            <a:chExt cx="636" cy="56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208" y="2064"/>
              <a:ext cx="636" cy="560"/>
            </a:xfrm>
            <a:custGeom>
              <a:avLst/>
              <a:gdLst>
                <a:gd name="T0" fmla="*/ 357 w 636"/>
                <a:gd name="T1" fmla="*/ 29 h 560"/>
                <a:gd name="T2" fmla="*/ 147 w 636"/>
                <a:gd name="T3" fmla="*/ 20 h 560"/>
                <a:gd name="T4" fmla="*/ 37 w 636"/>
                <a:gd name="T5" fmla="*/ 102 h 560"/>
                <a:gd name="T6" fmla="*/ 19 w 636"/>
                <a:gd name="T7" fmla="*/ 130 h 560"/>
                <a:gd name="T8" fmla="*/ 0 w 636"/>
                <a:gd name="T9" fmla="*/ 184 h 560"/>
                <a:gd name="T10" fmla="*/ 46 w 636"/>
                <a:gd name="T11" fmla="*/ 395 h 560"/>
                <a:gd name="T12" fmla="*/ 74 w 636"/>
                <a:gd name="T13" fmla="*/ 486 h 560"/>
                <a:gd name="T14" fmla="*/ 192 w 636"/>
                <a:gd name="T15" fmla="*/ 541 h 560"/>
                <a:gd name="T16" fmla="*/ 247 w 636"/>
                <a:gd name="T17" fmla="*/ 559 h 560"/>
                <a:gd name="T18" fmla="*/ 458 w 636"/>
                <a:gd name="T19" fmla="*/ 532 h 560"/>
                <a:gd name="T20" fmla="*/ 485 w 636"/>
                <a:gd name="T21" fmla="*/ 514 h 560"/>
                <a:gd name="T22" fmla="*/ 503 w 636"/>
                <a:gd name="T23" fmla="*/ 495 h 560"/>
                <a:gd name="T24" fmla="*/ 558 w 636"/>
                <a:gd name="T25" fmla="*/ 459 h 560"/>
                <a:gd name="T26" fmla="*/ 595 w 636"/>
                <a:gd name="T27" fmla="*/ 413 h 560"/>
                <a:gd name="T28" fmla="*/ 613 w 636"/>
                <a:gd name="T29" fmla="*/ 358 h 560"/>
                <a:gd name="T30" fmla="*/ 631 w 636"/>
                <a:gd name="T31" fmla="*/ 331 h 560"/>
                <a:gd name="T32" fmla="*/ 595 w 636"/>
                <a:gd name="T33" fmla="*/ 184 h 560"/>
                <a:gd name="T34" fmla="*/ 412 w 636"/>
                <a:gd name="T35" fmla="*/ 66 h 560"/>
                <a:gd name="T36" fmla="*/ 357 w 636"/>
                <a:gd name="T37" fmla="*/ 2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6" h="560">
                  <a:moveTo>
                    <a:pt x="357" y="29"/>
                  </a:moveTo>
                  <a:cubicBezTo>
                    <a:pt x="263" y="10"/>
                    <a:pt x="251" y="0"/>
                    <a:pt x="147" y="20"/>
                  </a:cubicBezTo>
                  <a:cubicBezTo>
                    <a:pt x="125" y="24"/>
                    <a:pt x="75" y="89"/>
                    <a:pt x="37" y="102"/>
                  </a:cubicBezTo>
                  <a:cubicBezTo>
                    <a:pt x="31" y="111"/>
                    <a:pt x="24" y="120"/>
                    <a:pt x="19" y="130"/>
                  </a:cubicBezTo>
                  <a:cubicBezTo>
                    <a:pt x="11" y="147"/>
                    <a:pt x="0" y="184"/>
                    <a:pt x="0" y="184"/>
                  </a:cubicBezTo>
                  <a:cubicBezTo>
                    <a:pt x="15" y="255"/>
                    <a:pt x="32" y="324"/>
                    <a:pt x="46" y="395"/>
                  </a:cubicBezTo>
                  <a:cubicBezTo>
                    <a:pt x="50" y="417"/>
                    <a:pt x="59" y="467"/>
                    <a:pt x="74" y="486"/>
                  </a:cubicBezTo>
                  <a:cubicBezTo>
                    <a:pt x="105" y="524"/>
                    <a:pt x="147" y="529"/>
                    <a:pt x="192" y="541"/>
                  </a:cubicBezTo>
                  <a:cubicBezTo>
                    <a:pt x="211" y="546"/>
                    <a:pt x="247" y="559"/>
                    <a:pt x="247" y="559"/>
                  </a:cubicBezTo>
                  <a:cubicBezTo>
                    <a:pt x="440" y="540"/>
                    <a:pt x="372" y="560"/>
                    <a:pt x="458" y="532"/>
                  </a:cubicBezTo>
                  <a:cubicBezTo>
                    <a:pt x="467" y="526"/>
                    <a:pt x="477" y="521"/>
                    <a:pt x="485" y="514"/>
                  </a:cubicBezTo>
                  <a:cubicBezTo>
                    <a:pt x="492" y="508"/>
                    <a:pt x="496" y="500"/>
                    <a:pt x="503" y="495"/>
                  </a:cubicBezTo>
                  <a:cubicBezTo>
                    <a:pt x="521" y="482"/>
                    <a:pt x="558" y="459"/>
                    <a:pt x="558" y="459"/>
                  </a:cubicBezTo>
                  <a:cubicBezTo>
                    <a:pt x="569" y="442"/>
                    <a:pt x="586" y="431"/>
                    <a:pt x="595" y="413"/>
                  </a:cubicBezTo>
                  <a:cubicBezTo>
                    <a:pt x="604" y="396"/>
                    <a:pt x="602" y="374"/>
                    <a:pt x="613" y="358"/>
                  </a:cubicBezTo>
                  <a:cubicBezTo>
                    <a:pt x="619" y="349"/>
                    <a:pt x="625" y="340"/>
                    <a:pt x="631" y="331"/>
                  </a:cubicBezTo>
                  <a:cubicBezTo>
                    <a:pt x="625" y="268"/>
                    <a:pt x="636" y="227"/>
                    <a:pt x="595" y="184"/>
                  </a:cubicBezTo>
                  <a:cubicBezTo>
                    <a:pt x="569" y="107"/>
                    <a:pt x="484" y="85"/>
                    <a:pt x="412" y="66"/>
                  </a:cubicBezTo>
                  <a:cubicBezTo>
                    <a:pt x="378" y="57"/>
                    <a:pt x="339" y="65"/>
                    <a:pt x="357" y="29"/>
                  </a:cubicBezTo>
                  <a:close/>
                </a:path>
              </a:pathLst>
            </a:custGeom>
            <a:blipFill dpi="0" rotWithShape="1">
              <a:blip r:embed="rId2">
                <a:alphaModFix amt="65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 flipH="1">
              <a:off x="2339" y="2306"/>
              <a:ext cx="256" cy="219"/>
            </a:xfrm>
            <a:custGeom>
              <a:avLst/>
              <a:gdLst>
                <a:gd name="T0" fmla="*/ 110 w 256"/>
                <a:gd name="T1" fmla="*/ 0 h 219"/>
                <a:gd name="T2" fmla="*/ 0 w 256"/>
                <a:gd name="T3" fmla="*/ 82 h 219"/>
                <a:gd name="T4" fmla="*/ 128 w 256"/>
                <a:gd name="T5" fmla="*/ 219 h 219"/>
                <a:gd name="T6" fmla="*/ 183 w 256"/>
                <a:gd name="T7" fmla="*/ 201 h 219"/>
                <a:gd name="T8" fmla="*/ 211 w 256"/>
                <a:gd name="T9" fmla="*/ 192 h 219"/>
                <a:gd name="T10" fmla="*/ 256 w 256"/>
                <a:gd name="T11" fmla="*/ 155 h 219"/>
                <a:gd name="T12" fmla="*/ 220 w 256"/>
                <a:gd name="T13" fmla="*/ 73 h 219"/>
                <a:gd name="T14" fmla="*/ 110 w 256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19">
                  <a:moveTo>
                    <a:pt x="110" y="0"/>
                  </a:moveTo>
                  <a:cubicBezTo>
                    <a:pt x="21" y="12"/>
                    <a:pt x="28" y="7"/>
                    <a:pt x="0" y="82"/>
                  </a:cubicBezTo>
                  <a:cubicBezTo>
                    <a:pt x="20" y="155"/>
                    <a:pt x="57" y="195"/>
                    <a:pt x="128" y="219"/>
                  </a:cubicBezTo>
                  <a:cubicBezTo>
                    <a:pt x="146" y="213"/>
                    <a:pt x="165" y="207"/>
                    <a:pt x="183" y="201"/>
                  </a:cubicBezTo>
                  <a:cubicBezTo>
                    <a:pt x="192" y="198"/>
                    <a:pt x="211" y="192"/>
                    <a:pt x="211" y="192"/>
                  </a:cubicBezTo>
                  <a:cubicBezTo>
                    <a:pt x="214" y="190"/>
                    <a:pt x="256" y="165"/>
                    <a:pt x="256" y="155"/>
                  </a:cubicBezTo>
                  <a:cubicBezTo>
                    <a:pt x="256" y="107"/>
                    <a:pt x="237" y="106"/>
                    <a:pt x="220" y="73"/>
                  </a:cubicBezTo>
                  <a:cubicBezTo>
                    <a:pt x="193" y="19"/>
                    <a:pt x="175" y="0"/>
                    <a:pt x="110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 rot="-10580780">
            <a:off x="3781425" y="2910417"/>
            <a:ext cx="609600" cy="1066800"/>
            <a:chOff x="1536" y="2976"/>
            <a:chExt cx="384" cy="672"/>
          </a:xfrm>
        </p:grpSpPr>
        <p:sp>
          <p:nvSpPr>
            <p:cNvPr id="7" name="AutoShape 34"/>
            <p:cNvSpPr>
              <a:spLocks noChangeArrowheads="1"/>
            </p:cNvSpPr>
            <p:nvPr/>
          </p:nvSpPr>
          <p:spPr bwMode="auto">
            <a:xfrm>
              <a:off x="1536" y="3458"/>
              <a:ext cx="192" cy="192"/>
            </a:xfrm>
            <a:prstGeom prst="star16">
              <a:avLst>
                <a:gd name="adj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1536" y="2976"/>
              <a:ext cx="384" cy="576"/>
              <a:chOff x="1344" y="3264"/>
              <a:chExt cx="480" cy="1056"/>
            </a:xfrm>
          </p:grpSpPr>
          <p:sp>
            <p:nvSpPr>
              <p:cNvPr id="9" name="Line 36"/>
              <p:cNvSpPr>
                <a:spLocks noChangeShapeType="1"/>
              </p:cNvSpPr>
              <p:nvPr/>
            </p:nvSpPr>
            <p:spPr bwMode="auto">
              <a:xfrm>
                <a:off x="1348" y="3270"/>
                <a:ext cx="240" cy="43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0" name="Line 37"/>
              <p:cNvSpPr>
                <a:spLocks noChangeShapeType="1"/>
              </p:cNvSpPr>
              <p:nvPr/>
            </p:nvSpPr>
            <p:spPr bwMode="auto">
              <a:xfrm flipH="1">
                <a:off x="1588" y="3268"/>
                <a:ext cx="240" cy="43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1" name="Line 38"/>
              <p:cNvSpPr>
                <a:spLocks noChangeShapeType="1"/>
              </p:cNvSpPr>
              <p:nvPr/>
            </p:nvSpPr>
            <p:spPr bwMode="auto">
              <a:xfrm>
                <a:off x="1588" y="3700"/>
                <a:ext cx="0" cy="62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</p:grpSp>
      </p:grpSp>
      <p:grpSp>
        <p:nvGrpSpPr>
          <p:cNvPr id="12" name="Group 45"/>
          <p:cNvGrpSpPr>
            <a:grpSpLocks/>
          </p:cNvGrpSpPr>
          <p:nvPr/>
        </p:nvGrpSpPr>
        <p:grpSpPr bwMode="auto">
          <a:xfrm rot="-1757975">
            <a:off x="4524375" y="4967817"/>
            <a:ext cx="609600" cy="1066800"/>
            <a:chOff x="1536" y="2976"/>
            <a:chExt cx="384" cy="672"/>
          </a:xfrm>
        </p:grpSpPr>
        <p:sp>
          <p:nvSpPr>
            <p:cNvPr id="13" name="AutoShape 46"/>
            <p:cNvSpPr>
              <a:spLocks noChangeArrowheads="1"/>
            </p:cNvSpPr>
            <p:nvPr/>
          </p:nvSpPr>
          <p:spPr bwMode="auto">
            <a:xfrm>
              <a:off x="1535" y="3454"/>
              <a:ext cx="192" cy="192"/>
            </a:xfrm>
            <a:prstGeom prst="star16">
              <a:avLst>
                <a:gd name="adj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grpSp>
          <p:nvGrpSpPr>
            <p:cNvPr id="14" name="Group 47"/>
            <p:cNvGrpSpPr>
              <a:grpSpLocks/>
            </p:cNvGrpSpPr>
            <p:nvPr/>
          </p:nvGrpSpPr>
          <p:grpSpPr bwMode="auto">
            <a:xfrm>
              <a:off x="1536" y="2976"/>
              <a:ext cx="384" cy="576"/>
              <a:chOff x="1344" y="3264"/>
              <a:chExt cx="480" cy="1056"/>
            </a:xfrm>
          </p:grpSpPr>
          <p:sp>
            <p:nvSpPr>
              <p:cNvPr id="15" name="Line 48"/>
              <p:cNvSpPr>
                <a:spLocks noChangeShapeType="1"/>
              </p:cNvSpPr>
              <p:nvPr/>
            </p:nvSpPr>
            <p:spPr bwMode="auto">
              <a:xfrm>
                <a:off x="1343" y="3260"/>
                <a:ext cx="240" cy="43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6" name="Line 49"/>
              <p:cNvSpPr>
                <a:spLocks noChangeShapeType="1"/>
              </p:cNvSpPr>
              <p:nvPr/>
            </p:nvSpPr>
            <p:spPr bwMode="auto">
              <a:xfrm flipH="1">
                <a:off x="1582" y="3261"/>
                <a:ext cx="240" cy="43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7" name="Line 50"/>
              <p:cNvSpPr>
                <a:spLocks noChangeShapeType="1"/>
              </p:cNvSpPr>
              <p:nvPr/>
            </p:nvSpPr>
            <p:spPr bwMode="auto">
              <a:xfrm>
                <a:off x="1582" y="3693"/>
                <a:ext cx="0" cy="62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</p:grpSp>
      </p:grpSp>
      <p:sp>
        <p:nvSpPr>
          <p:cNvPr id="18" name="Freeform 51"/>
          <p:cNvSpPr>
            <a:spLocks/>
          </p:cNvSpPr>
          <p:nvPr/>
        </p:nvSpPr>
        <p:spPr bwMode="auto">
          <a:xfrm>
            <a:off x="4175125" y="2758017"/>
            <a:ext cx="3429000" cy="482600"/>
          </a:xfrm>
          <a:custGeom>
            <a:avLst/>
            <a:gdLst>
              <a:gd name="T0" fmla="*/ 28 w 3877"/>
              <a:gd name="T1" fmla="*/ 429 h 658"/>
              <a:gd name="T2" fmla="*/ 83 w 3877"/>
              <a:gd name="T3" fmla="*/ 567 h 658"/>
              <a:gd name="T4" fmla="*/ 211 w 3877"/>
              <a:gd name="T5" fmla="*/ 649 h 658"/>
              <a:gd name="T6" fmla="*/ 311 w 3877"/>
              <a:gd name="T7" fmla="*/ 612 h 658"/>
              <a:gd name="T8" fmla="*/ 448 w 3877"/>
              <a:gd name="T9" fmla="*/ 466 h 658"/>
              <a:gd name="T10" fmla="*/ 531 w 3877"/>
              <a:gd name="T11" fmla="*/ 311 h 658"/>
              <a:gd name="T12" fmla="*/ 613 w 3877"/>
              <a:gd name="T13" fmla="*/ 146 h 658"/>
              <a:gd name="T14" fmla="*/ 741 w 3877"/>
              <a:gd name="T15" fmla="*/ 27 h 658"/>
              <a:gd name="T16" fmla="*/ 924 w 3877"/>
              <a:gd name="T17" fmla="*/ 146 h 658"/>
              <a:gd name="T18" fmla="*/ 970 w 3877"/>
              <a:gd name="T19" fmla="*/ 219 h 658"/>
              <a:gd name="T20" fmla="*/ 1125 w 3877"/>
              <a:gd name="T21" fmla="*/ 512 h 658"/>
              <a:gd name="T22" fmla="*/ 1262 w 3877"/>
              <a:gd name="T23" fmla="*/ 612 h 658"/>
              <a:gd name="T24" fmla="*/ 1454 w 3877"/>
              <a:gd name="T25" fmla="*/ 493 h 658"/>
              <a:gd name="T26" fmla="*/ 1610 w 3877"/>
              <a:gd name="T27" fmla="*/ 82 h 658"/>
              <a:gd name="T28" fmla="*/ 1820 w 3877"/>
              <a:gd name="T29" fmla="*/ 18 h 658"/>
              <a:gd name="T30" fmla="*/ 1957 w 3877"/>
              <a:gd name="T31" fmla="*/ 119 h 658"/>
              <a:gd name="T32" fmla="*/ 2103 w 3877"/>
              <a:gd name="T33" fmla="*/ 384 h 658"/>
              <a:gd name="T34" fmla="*/ 2158 w 3877"/>
              <a:gd name="T35" fmla="*/ 475 h 658"/>
              <a:gd name="T36" fmla="*/ 2259 w 3877"/>
              <a:gd name="T37" fmla="*/ 594 h 658"/>
              <a:gd name="T38" fmla="*/ 2396 w 3877"/>
              <a:gd name="T39" fmla="*/ 612 h 658"/>
              <a:gd name="T40" fmla="*/ 2487 w 3877"/>
              <a:gd name="T41" fmla="*/ 548 h 658"/>
              <a:gd name="T42" fmla="*/ 2515 w 3877"/>
              <a:gd name="T43" fmla="*/ 493 h 658"/>
              <a:gd name="T44" fmla="*/ 2542 w 3877"/>
              <a:gd name="T45" fmla="*/ 439 h 658"/>
              <a:gd name="T46" fmla="*/ 2643 w 3877"/>
              <a:gd name="T47" fmla="*/ 228 h 658"/>
              <a:gd name="T48" fmla="*/ 2743 w 3877"/>
              <a:gd name="T49" fmla="*/ 82 h 658"/>
              <a:gd name="T50" fmla="*/ 2917 w 3877"/>
              <a:gd name="T51" fmla="*/ 100 h 658"/>
              <a:gd name="T52" fmla="*/ 3008 w 3877"/>
              <a:gd name="T53" fmla="*/ 311 h 658"/>
              <a:gd name="T54" fmla="*/ 3173 w 3877"/>
              <a:gd name="T55" fmla="*/ 512 h 658"/>
              <a:gd name="T56" fmla="*/ 3228 w 3877"/>
              <a:gd name="T57" fmla="*/ 585 h 658"/>
              <a:gd name="T58" fmla="*/ 3438 w 3877"/>
              <a:gd name="T59" fmla="*/ 612 h 658"/>
              <a:gd name="T60" fmla="*/ 3493 w 3877"/>
              <a:gd name="T61" fmla="*/ 429 h 658"/>
              <a:gd name="T62" fmla="*/ 3575 w 3877"/>
              <a:gd name="T63" fmla="*/ 173 h 658"/>
              <a:gd name="T64" fmla="*/ 3804 w 3877"/>
              <a:gd name="T65" fmla="*/ 91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77" h="658">
                <a:moveTo>
                  <a:pt x="0" y="256"/>
                </a:moveTo>
                <a:cubicBezTo>
                  <a:pt x="23" y="317"/>
                  <a:pt x="17" y="360"/>
                  <a:pt x="28" y="429"/>
                </a:cubicBezTo>
                <a:cubicBezTo>
                  <a:pt x="39" y="493"/>
                  <a:pt x="42" y="468"/>
                  <a:pt x="64" y="512"/>
                </a:cubicBezTo>
                <a:cubicBezTo>
                  <a:pt x="73" y="529"/>
                  <a:pt x="72" y="551"/>
                  <a:pt x="83" y="567"/>
                </a:cubicBezTo>
                <a:cubicBezTo>
                  <a:pt x="90" y="577"/>
                  <a:pt x="144" y="625"/>
                  <a:pt x="156" y="631"/>
                </a:cubicBezTo>
                <a:cubicBezTo>
                  <a:pt x="173" y="640"/>
                  <a:pt x="211" y="649"/>
                  <a:pt x="211" y="649"/>
                </a:cubicBezTo>
                <a:cubicBezTo>
                  <a:pt x="220" y="647"/>
                  <a:pt x="276" y="641"/>
                  <a:pt x="293" y="631"/>
                </a:cubicBezTo>
                <a:cubicBezTo>
                  <a:pt x="300" y="626"/>
                  <a:pt x="304" y="617"/>
                  <a:pt x="311" y="612"/>
                </a:cubicBezTo>
                <a:cubicBezTo>
                  <a:pt x="322" y="604"/>
                  <a:pt x="336" y="600"/>
                  <a:pt x="348" y="594"/>
                </a:cubicBezTo>
                <a:cubicBezTo>
                  <a:pt x="389" y="553"/>
                  <a:pt x="415" y="515"/>
                  <a:pt x="448" y="466"/>
                </a:cubicBezTo>
                <a:cubicBezTo>
                  <a:pt x="452" y="461"/>
                  <a:pt x="483" y="417"/>
                  <a:pt x="485" y="411"/>
                </a:cubicBezTo>
                <a:cubicBezTo>
                  <a:pt x="499" y="369"/>
                  <a:pt x="501" y="340"/>
                  <a:pt x="531" y="311"/>
                </a:cubicBezTo>
                <a:cubicBezTo>
                  <a:pt x="539" y="276"/>
                  <a:pt x="542" y="254"/>
                  <a:pt x="567" y="228"/>
                </a:cubicBezTo>
                <a:cubicBezTo>
                  <a:pt x="583" y="180"/>
                  <a:pt x="571" y="209"/>
                  <a:pt x="613" y="146"/>
                </a:cubicBezTo>
                <a:cubicBezTo>
                  <a:pt x="618" y="138"/>
                  <a:pt x="617" y="127"/>
                  <a:pt x="622" y="119"/>
                </a:cubicBezTo>
                <a:cubicBezTo>
                  <a:pt x="648" y="74"/>
                  <a:pt x="692" y="43"/>
                  <a:pt x="741" y="27"/>
                </a:cubicBezTo>
                <a:cubicBezTo>
                  <a:pt x="799" y="33"/>
                  <a:pt x="840" y="24"/>
                  <a:pt x="878" y="64"/>
                </a:cubicBezTo>
                <a:cubicBezTo>
                  <a:pt x="894" y="112"/>
                  <a:pt x="882" y="83"/>
                  <a:pt x="924" y="146"/>
                </a:cubicBezTo>
                <a:cubicBezTo>
                  <a:pt x="930" y="155"/>
                  <a:pt x="942" y="173"/>
                  <a:pt x="942" y="173"/>
                </a:cubicBezTo>
                <a:cubicBezTo>
                  <a:pt x="968" y="254"/>
                  <a:pt x="931" y="155"/>
                  <a:pt x="970" y="219"/>
                </a:cubicBezTo>
                <a:cubicBezTo>
                  <a:pt x="996" y="262"/>
                  <a:pt x="1006" y="307"/>
                  <a:pt x="1034" y="347"/>
                </a:cubicBezTo>
                <a:cubicBezTo>
                  <a:pt x="1051" y="399"/>
                  <a:pt x="1087" y="472"/>
                  <a:pt x="1125" y="512"/>
                </a:cubicBezTo>
                <a:cubicBezTo>
                  <a:pt x="1136" y="544"/>
                  <a:pt x="1175" y="580"/>
                  <a:pt x="1207" y="594"/>
                </a:cubicBezTo>
                <a:cubicBezTo>
                  <a:pt x="1225" y="602"/>
                  <a:pt x="1262" y="612"/>
                  <a:pt x="1262" y="612"/>
                </a:cubicBezTo>
                <a:cubicBezTo>
                  <a:pt x="1289" y="609"/>
                  <a:pt x="1318" y="612"/>
                  <a:pt x="1344" y="603"/>
                </a:cubicBezTo>
                <a:cubicBezTo>
                  <a:pt x="1398" y="585"/>
                  <a:pt x="1426" y="536"/>
                  <a:pt x="1454" y="493"/>
                </a:cubicBezTo>
                <a:cubicBezTo>
                  <a:pt x="1492" y="436"/>
                  <a:pt x="1515" y="360"/>
                  <a:pt x="1527" y="292"/>
                </a:cubicBezTo>
                <a:cubicBezTo>
                  <a:pt x="1541" y="213"/>
                  <a:pt x="1550" y="139"/>
                  <a:pt x="1610" y="82"/>
                </a:cubicBezTo>
                <a:cubicBezTo>
                  <a:pt x="1623" y="44"/>
                  <a:pt x="1645" y="12"/>
                  <a:pt x="1683" y="0"/>
                </a:cubicBezTo>
                <a:cubicBezTo>
                  <a:pt x="1750" y="6"/>
                  <a:pt x="1768" y="3"/>
                  <a:pt x="1820" y="18"/>
                </a:cubicBezTo>
                <a:cubicBezTo>
                  <a:pt x="1839" y="23"/>
                  <a:pt x="1875" y="36"/>
                  <a:pt x="1875" y="36"/>
                </a:cubicBezTo>
                <a:cubicBezTo>
                  <a:pt x="1899" y="61"/>
                  <a:pt x="1935" y="90"/>
                  <a:pt x="1957" y="119"/>
                </a:cubicBezTo>
                <a:cubicBezTo>
                  <a:pt x="1989" y="161"/>
                  <a:pt x="2012" y="209"/>
                  <a:pt x="2048" y="247"/>
                </a:cubicBezTo>
                <a:cubicBezTo>
                  <a:pt x="2065" y="294"/>
                  <a:pt x="2087" y="336"/>
                  <a:pt x="2103" y="384"/>
                </a:cubicBezTo>
                <a:cubicBezTo>
                  <a:pt x="2107" y="397"/>
                  <a:pt x="2115" y="408"/>
                  <a:pt x="2122" y="420"/>
                </a:cubicBezTo>
                <a:cubicBezTo>
                  <a:pt x="2133" y="439"/>
                  <a:pt x="2158" y="475"/>
                  <a:pt x="2158" y="475"/>
                </a:cubicBezTo>
                <a:cubicBezTo>
                  <a:pt x="2171" y="514"/>
                  <a:pt x="2192" y="523"/>
                  <a:pt x="2222" y="548"/>
                </a:cubicBezTo>
                <a:cubicBezTo>
                  <a:pt x="2237" y="560"/>
                  <a:pt x="2244" y="582"/>
                  <a:pt x="2259" y="594"/>
                </a:cubicBezTo>
                <a:cubicBezTo>
                  <a:pt x="2275" y="607"/>
                  <a:pt x="2297" y="610"/>
                  <a:pt x="2314" y="621"/>
                </a:cubicBezTo>
                <a:cubicBezTo>
                  <a:pt x="2341" y="618"/>
                  <a:pt x="2369" y="617"/>
                  <a:pt x="2396" y="612"/>
                </a:cubicBezTo>
                <a:cubicBezTo>
                  <a:pt x="2415" y="608"/>
                  <a:pt x="2451" y="594"/>
                  <a:pt x="2451" y="594"/>
                </a:cubicBezTo>
                <a:cubicBezTo>
                  <a:pt x="2462" y="578"/>
                  <a:pt x="2477" y="565"/>
                  <a:pt x="2487" y="548"/>
                </a:cubicBezTo>
                <a:cubicBezTo>
                  <a:pt x="2492" y="540"/>
                  <a:pt x="2492" y="529"/>
                  <a:pt x="2496" y="521"/>
                </a:cubicBezTo>
                <a:cubicBezTo>
                  <a:pt x="2501" y="511"/>
                  <a:pt x="2509" y="502"/>
                  <a:pt x="2515" y="493"/>
                </a:cubicBezTo>
                <a:cubicBezTo>
                  <a:pt x="2518" y="484"/>
                  <a:pt x="2520" y="474"/>
                  <a:pt x="2524" y="466"/>
                </a:cubicBezTo>
                <a:cubicBezTo>
                  <a:pt x="2529" y="456"/>
                  <a:pt x="2538" y="449"/>
                  <a:pt x="2542" y="439"/>
                </a:cubicBezTo>
                <a:cubicBezTo>
                  <a:pt x="2560" y="397"/>
                  <a:pt x="2564" y="366"/>
                  <a:pt x="2588" y="329"/>
                </a:cubicBezTo>
                <a:cubicBezTo>
                  <a:pt x="2604" y="281"/>
                  <a:pt x="2608" y="263"/>
                  <a:pt x="2643" y="228"/>
                </a:cubicBezTo>
                <a:cubicBezTo>
                  <a:pt x="2651" y="203"/>
                  <a:pt x="2692" y="120"/>
                  <a:pt x="2716" y="100"/>
                </a:cubicBezTo>
                <a:cubicBezTo>
                  <a:pt x="2724" y="93"/>
                  <a:pt x="2733" y="86"/>
                  <a:pt x="2743" y="82"/>
                </a:cubicBezTo>
                <a:cubicBezTo>
                  <a:pt x="2761" y="74"/>
                  <a:pt x="2798" y="64"/>
                  <a:pt x="2798" y="64"/>
                </a:cubicBezTo>
                <a:cubicBezTo>
                  <a:pt x="2905" y="77"/>
                  <a:pt x="2845" y="76"/>
                  <a:pt x="2917" y="100"/>
                </a:cubicBezTo>
                <a:cubicBezTo>
                  <a:pt x="2928" y="117"/>
                  <a:pt x="2945" y="128"/>
                  <a:pt x="2954" y="146"/>
                </a:cubicBezTo>
                <a:cubicBezTo>
                  <a:pt x="2979" y="195"/>
                  <a:pt x="2991" y="259"/>
                  <a:pt x="3008" y="311"/>
                </a:cubicBezTo>
                <a:cubicBezTo>
                  <a:pt x="3022" y="353"/>
                  <a:pt x="3056" y="371"/>
                  <a:pt x="3082" y="402"/>
                </a:cubicBezTo>
                <a:cubicBezTo>
                  <a:pt x="3113" y="439"/>
                  <a:pt x="3140" y="477"/>
                  <a:pt x="3173" y="512"/>
                </a:cubicBezTo>
                <a:cubicBezTo>
                  <a:pt x="3191" y="566"/>
                  <a:pt x="3168" y="515"/>
                  <a:pt x="3210" y="557"/>
                </a:cubicBezTo>
                <a:cubicBezTo>
                  <a:pt x="3218" y="565"/>
                  <a:pt x="3221" y="576"/>
                  <a:pt x="3228" y="585"/>
                </a:cubicBezTo>
                <a:cubicBezTo>
                  <a:pt x="3257" y="621"/>
                  <a:pt x="3295" y="644"/>
                  <a:pt x="3338" y="658"/>
                </a:cubicBezTo>
                <a:cubicBezTo>
                  <a:pt x="3381" y="651"/>
                  <a:pt x="3411" y="648"/>
                  <a:pt x="3438" y="612"/>
                </a:cubicBezTo>
                <a:cubicBezTo>
                  <a:pt x="3451" y="594"/>
                  <a:pt x="3475" y="557"/>
                  <a:pt x="3475" y="557"/>
                </a:cubicBezTo>
                <a:cubicBezTo>
                  <a:pt x="3499" y="437"/>
                  <a:pt x="3465" y="614"/>
                  <a:pt x="3493" y="429"/>
                </a:cubicBezTo>
                <a:cubicBezTo>
                  <a:pt x="3500" y="386"/>
                  <a:pt x="3514" y="350"/>
                  <a:pt x="3530" y="311"/>
                </a:cubicBezTo>
                <a:cubicBezTo>
                  <a:pt x="3548" y="267"/>
                  <a:pt x="3560" y="218"/>
                  <a:pt x="3575" y="173"/>
                </a:cubicBezTo>
                <a:cubicBezTo>
                  <a:pt x="3586" y="139"/>
                  <a:pt x="3641" y="80"/>
                  <a:pt x="3667" y="55"/>
                </a:cubicBezTo>
                <a:cubicBezTo>
                  <a:pt x="3676" y="56"/>
                  <a:pt x="3804" y="56"/>
                  <a:pt x="3804" y="91"/>
                </a:cubicBezTo>
                <a:lnTo>
                  <a:pt x="3877" y="162"/>
                </a:ln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19" name="Freeform 55"/>
          <p:cNvSpPr>
            <a:spLocks/>
          </p:cNvSpPr>
          <p:nvPr/>
        </p:nvSpPr>
        <p:spPr bwMode="auto">
          <a:xfrm>
            <a:off x="2790825" y="2834217"/>
            <a:ext cx="1384300" cy="482600"/>
          </a:xfrm>
          <a:custGeom>
            <a:avLst/>
            <a:gdLst>
              <a:gd name="T0" fmla="*/ 28 w 3877"/>
              <a:gd name="T1" fmla="*/ 429 h 658"/>
              <a:gd name="T2" fmla="*/ 83 w 3877"/>
              <a:gd name="T3" fmla="*/ 567 h 658"/>
              <a:gd name="T4" fmla="*/ 211 w 3877"/>
              <a:gd name="T5" fmla="*/ 649 h 658"/>
              <a:gd name="T6" fmla="*/ 311 w 3877"/>
              <a:gd name="T7" fmla="*/ 612 h 658"/>
              <a:gd name="T8" fmla="*/ 448 w 3877"/>
              <a:gd name="T9" fmla="*/ 466 h 658"/>
              <a:gd name="T10" fmla="*/ 531 w 3877"/>
              <a:gd name="T11" fmla="*/ 311 h 658"/>
              <a:gd name="T12" fmla="*/ 613 w 3877"/>
              <a:gd name="T13" fmla="*/ 146 h 658"/>
              <a:gd name="T14" fmla="*/ 741 w 3877"/>
              <a:gd name="T15" fmla="*/ 27 h 658"/>
              <a:gd name="T16" fmla="*/ 924 w 3877"/>
              <a:gd name="T17" fmla="*/ 146 h 658"/>
              <a:gd name="T18" fmla="*/ 970 w 3877"/>
              <a:gd name="T19" fmla="*/ 219 h 658"/>
              <a:gd name="T20" fmla="*/ 1125 w 3877"/>
              <a:gd name="T21" fmla="*/ 512 h 658"/>
              <a:gd name="T22" fmla="*/ 1262 w 3877"/>
              <a:gd name="T23" fmla="*/ 612 h 658"/>
              <a:gd name="T24" fmla="*/ 1454 w 3877"/>
              <a:gd name="T25" fmla="*/ 493 h 658"/>
              <a:gd name="T26" fmla="*/ 1610 w 3877"/>
              <a:gd name="T27" fmla="*/ 82 h 658"/>
              <a:gd name="T28" fmla="*/ 1820 w 3877"/>
              <a:gd name="T29" fmla="*/ 18 h 658"/>
              <a:gd name="T30" fmla="*/ 1957 w 3877"/>
              <a:gd name="T31" fmla="*/ 119 h 658"/>
              <a:gd name="T32" fmla="*/ 2103 w 3877"/>
              <a:gd name="T33" fmla="*/ 384 h 658"/>
              <a:gd name="T34" fmla="*/ 2158 w 3877"/>
              <a:gd name="T35" fmla="*/ 475 h 658"/>
              <a:gd name="T36" fmla="*/ 2259 w 3877"/>
              <a:gd name="T37" fmla="*/ 594 h 658"/>
              <a:gd name="T38" fmla="*/ 2396 w 3877"/>
              <a:gd name="T39" fmla="*/ 612 h 658"/>
              <a:gd name="T40" fmla="*/ 2487 w 3877"/>
              <a:gd name="T41" fmla="*/ 548 h 658"/>
              <a:gd name="T42" fmla="*/ 2515 w 3877"/>
              <a:gd name="T43" fmla="*/ 493 h 658"/>
              <a:gd name="T44" fmla="*/ 2542 w 3877"/>
              <a:gd name="T45" fmla="*/ 439 h 658"/>
              <a:gd name="T46" fmla="*/ 2643 w 3877"/>
              <a:gd name="T47" fmla="*/ 228 h 658"/>
              <a:gd name="T48" fmla="*/ 2743 w 3877"/>
              <a:gd name="T49" fmla="*/ 82 h 658"/>
              <a:gd name="T50" fmla="*/ 2917 w 3877"/>
              <a:gd name="T51" fmla="*/ 100 h 658"/>
              <a:gd name="T52" fmla="*/ 3008 w 3877"/>
              <a:gd name="T53" fmla="*/ 311 h 658"/>
              <a:gd name="T54" fmla="*/ 3173 w 3877"/>
              <a:gd name="T55" fmla="*/ 512 h 658"/>
              <a:gd name="T56" fmla="*/ 3228 w 3877"/>
              <a:gd name="T57" fmla="*/ 585 h 658"/>
              <a:gd name="T58" fmla="*/ 3438 w 3877"/>
              <a:gd name="T59" fmla="*/ 612 h 658"/>
              <a:gd name="T60" fmla="*/ 3493 w 3877"/>
              <a:gd name="T61" fmla="*/ 429 h 658"/>
              <a:gd name="T62" fmla="*/ 3575 w 3877"/>
              <a:gd name="T63" fmla="*/ 173 h 658"/>
              <a:gd name="T64" fmla="*/ 3804 w 3877"/>
              <a:gd name="T65" fmla="*/ 91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77" h="658">
                <a:moveTo>
                  <a:pt x="0" y="256"/>
                </a:moveTo>
                <a:cubicBezTo>
                  <a:pt x="23" y="317"/>
                  <a:pt x="17" y="360"/>
                  <a:pt x="28" y="429"/>
                </a:cubicBezTo>
                <a:cubicBezTo>
                  <a:pt x="39" y="493"/>
                  <a:pt x="42" y="468"/>
                  <a:pt x="64" y="512"/>
                </a:cubicBezTo>
                <a:cubicBezTo>
                  <a:pt x="73" y="529"/>
                  <a:pt x="72" y="551"/>
                  <a:pt x="83" y="567"/>
                </a:cubicBezTo>
                <a:cubicBezTo>
                  <a:pt x="90" y="577"/>
                  <a:pt x="144" y="625"/>
                  <a:pt x="156" y="631"/>
                </a:cubicBezTo>
                <a:cubicBezTo>
                  <a:pt x="173" y="640"/>
                  <a:pt x="211" y="649"/>
                  <a:pt x="211" y="649"/>
                </a:cubicBezTo>
                <a:cubicBezTo>
                  <a:pt x="220" y="647"/>
                  <a:pt x="276" y="641"/>
                  <a:pt x="293" y="631"/>
                </a:cubicBezTo>
                <a:cubicBezTo>
                  <a:pt x="300" y="626"/>
                  <a:pt x="304" y="617"/>
                  <a:pt x="311" y="612"/>
                </a:cubicBezTo>
                <a:cubicBezTo>
                  <a:pt x="322" y="604"/>
                  <a:pt x="336" y="600"/>
                  <a:pt x="348" y="594"/>
                </a:cubicBezTo>
                <a:cubicBezTo>
                  <a:pt x="389" y="553"/>
                  <a:pt x="415" y="515"/>
                  <a:pt x="448" y="466"/>
                </a:cubicBezTo>
                <a:cubicBezTo>
                  <a:pt x="452" y="461"/>
                  <a:pt x="483" y="417"/>
                  <a:pt x="485" y="411"/>
                </a:cubicBezTo>
                <a:cubicBezTo>
                  <a:pt x="499" y="369"/>
                  <a:pt x="501" y="340"/>
                  <a:pt x="531" y="311"/>
                </a:cubicBezTo>
                <a:cubicBezTo>
                  <a:pt x="539" y="276"/>
                  <a:pt x="542" y="254"/>
                  <a:pt x="567" y="228"/>
                </a:cubicBezTo>
                <a:cubicBezTo>
                  <a:pt x="583" y="180"/>
                  <a:pt x="571" y="209"/>
                  <a:pt x="613" y="146"/>
                </a:cubicBezTo>
                <a:cubicBezTo>
                  <a:pt x="618" y="138"/>
                  <a:pt x="617" y="127"/>
                  <a:pt x="622" y="119"/>
                </a:cubicBezTo>
                <a:cubicBezTo>
                  <a:pt x="648" y="74"/>
                  <a:pt x="692" y="43"/>
                  <a:pt x="741" y="27"/>
                </a:cubicBezTo>
                <a:cubicBezTo>
                  <a:pt x="799" y="33"/>
                  <a:pt x="840" y="24"/>
                  <a:pt x="878" y="64"/>
                </a:cubicBezTo>
                <a:cubicBezTo>
                  <a:pt x="894" y="112"/>
                  <a:pt x="882" y="83"/>
                  <a:pt x="924" y="146"/>
                </a:cubicBezTo>
                <a:cubicBezTo>
                  <a:pt x="930" y="155"/>
                  <a:pt x="942" y="173"/>
                  <a:pt x="942" y="173"/>
                </a:cubicBezTo>
                <a:cubicBezTo>
                  <a:pt x="968" y="254"/>
                  <a:pt x="931" y="155"/>
                  <a:pt x="970" y="219"/>
                </a:cubicBezTo>
                <a:cubicBezTo>
                  <a:pt x="996" y="262"/>
                  <a:pt x="1006" y="307"/>
                  <a:pt x="1034" y="347"/>
                </a:cubicBezTo>
                <a:cubicBezTo>
                  <a:pt x="1051" y="399"/>
                  <a:pt x="1087" y="472"/>
                  <a:pt x="1125" y="512"/>
                </a:cubicBezTo>
                <a:cubicBezTo>
                  <a:pt x="1136" y="544"/>
                  <a:pt x="1175" y="580"/>
                  <a:pt x="1207" y="594"/>
                </a:cubicBezTo>
                <a:cubicBezTo>
                  <a:pt x="1225" y="602"/>
                  <a:pt x="1262" y="612"/>
                  <a:pt x="1262" y="612"/>
                </a:cubicBezTo>
                <a:cubicBezTo>
                  <a:pt x="1289" y="609"/>
                  <a:pt x="1318" y="612"/>
                  <a:pt x="1344" y="603"/>
                </a:cubicBezTo>
                <a:cubicBezTo>
                  <a:pt x="1398" y="585"/>
                  <a:pt x="1426" y="536"/>
                  <a:pt x="1454" y="493"/>
                </a:cubicBezTo>
                <a:cubicBezTo>
                  <a:pt x="1492" y="436"/>
                  <a:pt x="1515" y="360"/>
                  <a:pt x="1527" y="292"/>
                </a:cubicBezTo>
                <a:cubicBezTo>
                  <a:pt x="1541" y="213"/>
                  <a:pt x="1550" y="139"/>
                  <a:pt x="1610" y="82"/>
                </a:cubicBezTo>
                <a:cubicBezTo>
                  <a:pt x="1623" y="44"/>
                  <a:pt x="1645" y="12"/>
                  <a:pt x="1683" y="0"/>
                </a:cubicBezTo>
                <a:cubicBezTo>
                  <a:pt x="1750" y="6"/>
                  <a:pt x="1768" y="3"/>
                  <a:pt x="1820" y="18"/>
                </a:cubicBezTo>
                <a:cubicBezTo>
                  <a:pt x="1839" y="23"/>
                  <a:pt x="1875" y="36"/>
                  <a:pt x="1875" y="36"/>
                </a:cubicBezTo>
                <a:cubicBezTo>
                  <a:pt x="1899" y="61"/>
                  <a:pt x="1935" y="90"/>
                  <a:pt x="1957" y="119"/>
                </a:cubicBezTo>
                <a:cubicBezTo>
                  <a:pt x="1989" y="161"/>
                  <a:pt x="2012" y="209"/>
                  <a:pt x="2048" y="247"/>
                </a:cubicBezTo>
                <a:cubicBezTo>
                  <a:pt x="2065" y="294"/>
                  <a:pt x="2087" y="336"/>
                  <a:pt x="2103" y="384"/>
                </a:cubicBezTo>
                <a:cubicBezTo>
                  <a:pt x="2107" y="397"/>
                  <a:pt x="2115" y="408"/>
                  <a:pt x="2122" y="420"/>
                </a:cubicBezTo>
                <a:cubicBezTo>
                  <a:pt x="2133" y="439"/>
                  <a:pt x="2158" y="475"/>
                  <a:pt x="2158" y="475"/>
                </a:cubicBezTo>
                <a:cubicBezTo>
                  <a:pt x="2171" y="514"/>
                  <a:pt x="2192" y="523"/>
                  <a:pt x="2222" y="548"/>
                </a:cubicBezTo>
                <a:cubicBezTo>
                  <a:pt x="2237" y="560"/>
                  <a:pt x="2244" y="582"/>
                  <a:pt x="2259" y="594"/>
                </a:cubicBezTo>
                <a:cubicBezTo>
                  <a:pt x="2275" y="607"/>
                  <a:pt x="2297" y="610"/>
                  <a:pt x="2314" y="621"/>
                </a:cubicBezTo>
                <a:cubicBezTo>
                  <a:pt x="2341" y="618"/>
                  <a:pt x="2369" y="617"/>
                  <a:pt x="2396" y="612"/>
                </a:cubicBezTo>
                <a:cubicBezTo>
                  <a:pt x="2415" y="608"/>
                  <a:pt x="2451" y="594"/>
                  <a:pt x="2451" y="594"/>
                </a:cubicBezTo>
                <a:cubicBezTo>
                  <a:pt x="2462" y="578"/>
                  <a:pt x="2477" y="565"/>
                  <a:pt x="2487" y="548"/>
                </a:cubicBezTo>
                <a:cubicBezTo>
                  <a:pt x="2492" y="540"/>
                  <a:pt x="2492" y="529"/>
                  <a:pt x="2496" y="521"/>
                </a:cubicBezTo>
                <a:cubicBezTo>
                  <a:pt x="2501" y="511"/>
                  <a:pt x="2509" y="502"/>
                  <a:pt x="2515" y="493"/>
                </a:cubicBezTo>
                <a:cubicBezTo>
                  <a:pt x="2518" y="484"/>
                  <a:pt x="2520" y="474"/>
                  <a:pt x="2524" y="466"/>
                </a:cubicBezTo>
                <a:cubicBezTo>
                  <a:pt x="2529" y="456"/>
                  <a:pt x="2538" y="449"/>
                  <a:pt x="2542" y="439"/>
                </a:cubicBezTo>
                <a:cubicBezTo>
                  <a:pt x="2560" y="397"/>
                  <a:pt x="2564" y="366"/>
                  <a:pt x="2588" y="329"/>
                </a:cubicBezTo>
                <a:cubicBezTo>
                  <a:pt x="2604" y="281"/>
                  <a:pt x="2608" y="263"/>
                  <a:pt x="2643" y="228"/>
                </a:cubicBezTo>
                <a:cubicBezTo>
                  <a:pt x="2651" y="203"/>
                  <a:pt x="2692" y="120"/>
                  <a:pt x="2716" y="100"/>
                </a:cubicBezTo>
                <a:cubicBezTo>
                  <a:pt x="2724" y="93"/>
                  <a:pt x="2733" y="86"/>
                  <a:pt x="2743" y="82"/>
                </a:cubicBezTo>
                <a:cubicBezTo>
                  <a:pt x="2761" y="74"/>
                  <a:pt x="2798" y="64"/>
                  <a:pt x="2798" y="64"/>
                </a:cubicBezTo>
                <a:cubicBezTo>
                  <a:pt x="2905" y="77"/>
                  <a:pt x="2845" y="76"/>
                  <a:pt x="2917" y="100"/>
                </a:cubicBezTo>
                <a:cubicBezTo>
                  <a:pt x="2928" y="117"/>
                  <a:pt x="2945" y="128"/>
                  <a:pt x="2954" y="146"/>
                </a:cubicBezTo>
                <a:cubicBezTo>
                  <a:pt x="2979" y="195"/>
                  <a:pt x="2991" y="259"/>
                  <a:pt x="3008" y="311"/>
                </a:cubicBezTo>
                <a:cubicBezTo>
                  <a:pt x="3022" y="353"/>
                  <a:pt x="3056" y="371"/>
                  <a:pt x="3082" y="402"/>
                </a:cubicBezTo>
                <a:cubicBezTo>
                  <a:pt x="3113" y="439"/>
                  <a:pt x="3140" y="477"/>
                  <a:pt x="3173" y="512"/>
                </a:cubicBezTo>
                <a:cubicBezTo>
                  <a:pt x="3191" y="566"/>
                  <a:pt x="3168" y="515"/>
                  <a:pt x="3210" y="557"/>
                </a:cubicBezTo>
                <a:cubicBezTo>
                  <a:pt x="3218" y="565"/>
                  <a:pt x="3221" y="576"/>
                  <a:pt x="3228" y="585"/>
                </a:cubicBezTo>
                <a:cubicBezTo>
                  <a:pt x="3257" y="621"/>
                  <a:pt x="3295" y="644"/>
                  <a:pt x="3338" y="658"/>
                </a:cubicBezTo>
                <a:cubicBezTo>
                  <a:pt x="3381" y="651"/>
                  <a:pt x="3411" y="648"/>
                  <a:pt x="3438" y="612"/>
                </a:cubicBezTo>
                <a:cubicBezTo>
                  <a:pt x="3451" y="594"/>
                  <a:pt x="3475" y="557"/>
                  <a:pt x="3475" y="557"/>
                </a:cubicBezTo>
                <a:cubicBezTo>
                  <a:pt x="3499" y="437"/>
                  <a:pt x="3465" y="614"/>
                  <a:pt x="3493" y="429"/>
                </a:cubicBezTo>
                <a:cubicBezTo>
                  <a:pt x="3500" y="386"/>
                  <a:pt x="3514" y="350"/>
                  <a:pt x="3530" y="311"/>
                </a:cubicBezTo>
                <a:cubicBezTo>
                  <a:pt x="3548" y="267"/>
                  <a:pt x="3560" y="218"/>
                  <a:pt x="3575" y="173"/>
                </a:cubicBezTo>
                <a:cubicBezTo>
                  <a:pt x="3586" y="139"/>
                  <a:pt x="3641" y="80"/>
                  <a:pt x="3667" y="55"/>
                </a:cubicBezTo>
                <a:cubicBezTo>
                  <a:pt x="3676" y="56"/>
                  <a:pt x="3804" y="56"/>
                  <a:pt x="3804" y="91"/>
                </a:cubicBezTo>
                <a:lnTo>
                  <a:pt x="3877" y="162"/>
                </a:ln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20" name="Freeform 56"/>
          <p:cNvSpPr>
            <a:spLocks/>
          </p:cNvSpPr>
          <p:nvPr/>
        </p:nvSpPr>
        <p:spPr bwMode="auto">
          <a:xfrm>
            <a:off x="4843463" y="5628217"/>
            <a:ext cx="3309937" cy="482600"/>
          </a:xfrm>
          <a:custGeom>
            <a:avLst/>
            <a:gdLst>
              <a:gd name="T0" fmla="*/ 28 w 3877"/>
              <a:gd name="T1" fmla="*/ 429 h 658"/>
              <a:gd name="T2" fmla="*/ 83 w 3877"/>
              <a:gd name="T3" fmla="*/ 567 h 658"/>
              <a:gd name="T4" fmla="*/ 211 w 3877"/>
              <a:gd name="T5" fmla="*/ 649 h 658"/>
              <a:gd name="T6" fmla="*/ 311 w 3877"/>
              <a:gd name="T7" fmla="*/ 612 h 658"/>
              <a:gd name="T8" fmla="*/ 448 w 3877"/>
              <a:gd name="T9" fmla="*/ 466 h 658"/>
              <a:gd name="T10" fmla="*/ 531 w 3877"/>
              <a:gd name="T11" fmla="*/ 311 h 658"/>
              <a:gd name="T12" fmla="*/ 613 w 3877"/>
              <a:gd name="T13" fmla="*/ 146 h 658"/>
              <a:gd name="T14" fmla="*/ 741 w 3877"/>
              <a:gd name="T15" fmla="*/ 27 h 658"/>
              <a:gd name="T16" fmla="*/ 924 w 3877"/>
              <a:gd name="T17" fmla="*/ 146 h 658"/>
              <a:gd name="T18" fmla="*/ 970 w 3877"/>
              <a:gd name="T19" fmla="*/ 219 h 658"/>
              <a:gd name="T20" fmla="*/ 1125 w 3877"/>
              <a:gd name="T21" fmla="*/ 512 h 658"/>
              <a:gd name="T22" fmla="*/ 1262 w 3877"/>
              <a:gd name="T23" fmla="*/ 612 h 658"/>
              <a:gd name="T24" fmla="*/ 1454 w 3877"/>
              <a:gd name="T25" fmla="*/ 493 h 658"/>
              <a:gd name="T26" fmla="*/ 1610 w 3877"/>
              <a:gd name="T27" fmla="*/ 82 h 658"/>
              <a:gd name="T28" fmla="*/ 1820 w 3877"/>
              <a:gd name="T29" fmla="*/ 18 h 658"/>
              <a:gd name="T30" fmla="*/ 1957 w 3877"/>
              <a:gd name="T31" fmla="*/ 119 h 658"/>
              <a:gd name="T32" fmla="*/ 2103 w 3877"/>
              <a:gd name="T33" fmla="*/ 384 h 658"/>
              <a:gd name="T34" fmla="*/ 2158 w 3877"/>
              <a:gd name="T35" fmla="*/ 475 h 658"/>
              <a:gd name="T36" fmla="*/ 2259 w 3877"/>
              <a:gd name="T37" fmla="*/ 594 h 658"/>
              <a:gd name="T38" fmla="*/ 2396 w 3877"/>
              <a:gd name="T39" fmla="*/ 612 h 658"/>
              <a:gd name="T40" fmla="*/ 2487 w 3877"/>
              <a:gd name="T41" fmla="*/ 548 h 658"/>
              <a:gd name="T42" fmla="*/ 2515 w 3877"/>
              <a:gd name="T43" fmla="*/ 493 h 658"/>
              <a:gd name="T44" fmla="*/ 2542 w 3877"/>
              <a:gd name="T45" fmla="*/ 439 h 658"/>
              <a:gd name="T46" fmla="*/ 2643 w 3877"/>
              <a:gd name="T47" fmla="*/ 228 h 658"/>
              <a:gd name="T48" fmla="*/ 2743 w 3877"/>
              <a:gd name="T49" fmla="*/ 82 h 658"/>
              <a:gd name="T50" fmla="*/ 2917 w 3877"/>
              <a:gd name="T51" fmla="*/ 100 h 658"/>
              <a:gd name="T52" fmla="*/ 3008 w 3877"/>
              <a:gd name="T53" fmla="*/ 311 h 658"/>
              <a:gd name="T54" fmla="*/ 3173 w 3877"/>
              <a:gd name="T55" fmla="*/ 512 h 658"/>
              <a:gd name="T56" fmla="*/ 3228 w 3877"/>
              <a:gd name="T57" fmla="*/ 585 h 658"/>
              <a:gd name="T58" fmla="*/ 3438 w 3877"/>
              <a:gd name="T59" fmla="*/ 612 h 658"/>
              <a:gd name="T60" fmla="*/ 3493 w 3877"/>
              <a:gd name="T61" fmla="*/ 429 h 658"/>
              <a:gd name="T62" fmla="*/ 3575 w 3877"/>
              <a:gd name="T63" fmla="*/ 173 h 658"/>
              <a:gd name="T64" fmla="*/ 3804 w 3877"/>
              <a:gd name="T65" fmla="*/ 91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77" h="658">
                <a:moveTo>
                  <a:pt x="0" y="256"/>
                </a:moveTo>
                <a:cubicBezTo>
                  <a:pt x="23" y="317"/>
                  <a:pt x="17" y="360"/>
                  <a:pt x="28" y="429"/>
                </a:cubicBezTo>
                <a:cubicBezTo>
                  <a:pt x="39" y="493"/>
                  <a:pt x="42" y="468"/>
                  <a:pt x="64" y="512"/>
                </a:cubicBezTo>
                <a:cubicBezTo>
                  <a:pt x="73" y="529"/>
                  <a:pt x="72" y="551"/>
                  <a:pt x="83" y="567"/>
                </a:cubicBezTo>
                <a:cubicBezTo>
                  <a:pt x="90" y="577"/>
                  <a:pt x="144" y="625"/>
                  <a:pt x="156" y="631"/>
                </a:cubicBezTo>
                <a:cubicBezTo>
                  <a:pt x="173" y="640"/>
                  <a:pt x="211" y="649"/>
                  <a:pt x="211" y="649"/>
                </a:cubicBezTo>
                <a:cubicBezTo>
                  <a:pt x="220" y="647"/>
                  <a:pt x="276" y="641"/>
                  <a:pt x="293" y="631"/>
                </a:cubicBezTo>
                <a:cubicBezTo>
                  <a:pt x="300" y="626"/>
                  <a:pt x="304" y="617"/>
                  <a:pt x="311" y="612"/>
                </a:cubicBezTo>
                <a:cubicBezTo>
                  <a:pt x="322" y="604"/>
                  <a:pt x="336" y="600"/>
                  <a:pt x="348" y="594"/>
                </a:cubicBezTo>
                <a:cubicBezTo>
                  <a:pt x="389" y="553"/>
                  <a:pt x="415" y="515"/>
                  <a:pt x="448" y="466"/>
                </a:cubicBezTo>
                <a:cubicBezTo>
                  <a:pt x="452" y="461"/>
                  <a:pt x="483" y="417"/>
                  <a:pt x="485" y="411"/>
                </a:cubicBezTo>
                <a:cubicBezTo>
                  <a:pt x="499" y="369"/>
                  <a:pt x="501" y="340"/>
                  <a:pt x="531" y="311"/>
                </a:cubicBezTo>
                <a:cubicBezTo>
                  <a:pt x="539" y="276"/>
                  <a:pt x="542" y="254"/>
                  <a:pt x="567" y="228"/>
                </a:cubicBezTo>
                <a:cubicBezTo>
                  <a:pt x="583" y="180"/>
                  <a:pt x="571" y="209"/>
                  <a:pt x="613" y="146"/>
                </a:cubicBezTo>
                <a:cubicBezTo>
                  <a:pt x="618" y="138"/>
                  <a:pt x="617" y="127"/>
                  <a:pt x="622" y="119"/>
                </a:cubicBezTo>
                <a:cubicBezTo>
                  <a:pt x="648" y="74"/>
                  <a:pt x="692" y="43"/>
                  <a:pt x="741" y="27"/>
                </a:cubicBezTo>
                <a:cubicBezTo>
                  <a:pt x="799" y="33"/>
                  <a:pt x="840" y="24"/>
                  <a:pt x="878" y="64"/>
                </a:cubicBezTo>
                <a:cubicBezTo>
                  <a:pt x="894" y="112"/>
                  <a:pt x="882" y="83"/>
                  <a:pt x="924" y="146"/>
                </a:cubicBezTo>
                <a:cubicBezTo>
                  <a:pt x="930" y="155"/>
                  <a:pt x="942" y="173"/>
                  <a:pt x="942" y="173"/>
                </a:cubicBezTo>
                <a:cubicBezTo>
                  <a:pt x="968" y="254"/>
                  <a:pt x="931" y="155"/>
                  <a:pt x="970" y="219"/>
                </a:cubicBezTo>
                <a:cubicBezTo>
                  <a:pt x="996" y="262"/>
                  <a:pt x="1006" y="307"/>
                  <a:pt x="1034" y="347"/>
                </a:cubicBezTo>
                <a:cubicBezTo>
                  <a:pt x="1051" y="399"/>
                  <a:pt x="1087" y="472"/>
                  <a:pt x="1125" y="512"/>
                </a:cubicBezTo>
                <a:cubicBezTo>
                  <a:pt x="1136" y="544"/>
                  <a:pt x="1175" y="580"/>
                  <a:pt x="1207" y="594"/>
                </a:cubicBezTo>
                <a:cubicBezTo>
                  <a:pt x="1225" y="602"/>
                  <a:pt x="1262" y="612"/>
                  <a:pt x="1262" y="612"/>
                </a:cubicBezTo>
                <a:cubicBezTo>
                  <a:pt x="1289" y="609"/>
                  <a:pt x="1318" y="612"/>
                  <a:pt x="1344" y="603"/>
                </a:cubicBezTo>
                <a:cubicBezTo>
                  <a:pt x="1398" y="585"/>
                  <a:pt x="1426" y="536"/>
                  <a:pt x="1454" y="493"/>
                </a:cubicBezTo>
                <a:cubicBezTo>
                  <a:pt x="1492" y="436"/>
                  <a:pt x="1515" y="360"/>
                  <a:pt x="1527" y="292"/>
                </a:cubicBezTo>
                <a:cubicBezTo>
                  <a:pt x="1541" y="213"/>
                  <a:pt x="1550" y="139"/>
                  <a:pt x="1610" y="82"/>
                </a:cubicBezTo>
                <a:cubicBezTo>
                  <a:pt x="1623" y="44"/>
                  <a:pt x="1645" y="12"/>
                  <a:pt x="1683" y="0"/>
                </a:cubicBezTo>
                <a:cubicBezTo>
                  <a:pt x="1750" y="6"/>
                  <a:pt x="1768" y="3"/>
                  <a:pt x="1820" y="18"/>
                </a:cubicBezTo>
                <a:cubicBezTo>
                  <a:pt x="1839" y="23"/>
                  <a:pt x="1875" y="36"/>
                  <a:pt x="1875" y="36"/>
                </a:cubicBezTo>
                <a:cubicBezTo>
                  <a:pt x="1899" y="61"/>
                  <a:pt x="1935" y="90"/>
                  <a:pt x="1957" y="119"/>
                </a:cubicBezTo>
                <a:cubicBezTo>
                  <a:pt x="1989" y="161"/>
                  <a:pt x="2012" y="209"/>
                  <a:pt x="2048" y="247"/>
                </a:cubicBezTo>
                <a:cubicBezTo>
                  <a:pt x="2065" y="294"/>
                  <a:pt x="2087" y="336"/>
                  <a:pt x="2103" y="384"/>
                </a:cubicBezTo>
                <a:cubicBezTo>
                  <a:pt x="2107" y="397"/>
                  <a:pt x="2115" y="408"/>
                  <a:pt x="2122" y="420"/>
                </a:cubicBezTo>
                <a:cubicBezTo>
                  <a:pt x="2133" y="439"/>
                  <a:pt x="2158" y="475"/>
                  <a:pt x="2158" y="475"/>
                </a:cubicBezTo>
                <a:cubicBezTo>
                  <a:pt x="2171" y="514"/>
                  <a:pt x="2192" y="523"/>
                  <a:pt x="2222" y="548"/>
                </a:cubicBezTo>
                <a:cubicBezTo>
                  <a:pt x="2237" y="560"/>
                  <a:pt x="2244" y="582"/>
                  <a:pt x="2259" y="594"/>
                </a:cubicBezTo>
                <a:cubicBezTo>
                  <a:pt x="2275" y="607"/>
                  <a:pt x="2297" y="610"/>
                  <a:pt x="2314" y="621"/>
                </a:cubicBezTo>
                <a:cubicBezTo>
                  <a:pt x="2341" y="618"/>
                  <a:pt x="2369" y="617"/>
                  <a:pt x="2396" y="612"/>
                </a:cubicBezTo>
                <a:cubicBezTo>
                  <a:pt x="2415" y="608"/>
                  <a:pt x="2451" y="594"/>
                  <a:pt x="2451" y="594"/>
                </a:cubicBezTo>
                <a:cubicBezTo>
                  <a:pt x="2462" y="578"/>
                  <a:pt x="2477" y="565"/>
                  <a:pt x="2487" y="548"/>
                </a:cubicBezTo>
                <a:cubicBezTo>
                  <a:pt x="2492" y="540"/>
                  <a:pt x="2492" y="529"/>
                  <a:pt x="2496" y="521"/>
                </a:cubicBezTo>
                <a:cubicBezTo>
                  <a:pt x="2501" y="511"/>
                  <a:pt x="2509" y="502"/>
                  <a:pt x="2515" y="493"/>
                </a:cubicBezTo>
                <a:cubicBezTo>
                  <a:pt x="2518" y="484"/>
                  <a:pt x="2520" y="474"/>
                  <a:pt x="2524" y="466"/>
                </a:cubicBezTo>
                <a:cubicBezTo>
                  <a:pt x="2529" y="456"/>
                  <a:pt x="2538" y="449"/>
                  <a:pt x="2542" y="439"/>
                </a:cubicBezTo>
                <a:cubicBezTo>
                  <a:pt x="2560" y="397"/>
                  <a:pt x="2564" y="366"/>
                  <a:pt x="2588" y="329"/>
                </a:cubicBezTo>
                <a:cubicBezTo>
                  <a:pt x="2604" y="281"/>
                  <a:pt x="2608" y="263"/>
                  <a:pt x="2643" y="228"/>
                </a:cubicBezTo>
                <a:cubicBezTo>
                  <a:pt x="2651" y="203"/>
                  <a:pt x="2692" y="120"/>
                  <a:pt x="2716" y="100"/>
                </a:cubicBezTo>
                <a:cubicBezTo>
                  <a:pt x="2724" y="93"/>
                  <a:pt x="2733" y="86"/>
                  <a:pt x="2743" y="82"/>
                </a:cubicBezTo>
                <a:cubicBezTo>
                  <a:pt x="2761" y="74"/>
                  <a:pt x="2798" y="64"/>
                  <a:pt x="2798" y="64"/>
                </a:cubicBezTo>
                <a:cubicBezTo>
                  <a:pt x="2905" y="77"/>
                  <a:pt x="2845" y="76"/>
                  <a:pt x="2917" y="100"/>
                </a:cubicBezTo>
                <a:cubicBezTo>
                  <a:pt x="2928" y="117"/>
                  <a:pt x="2945" y="128"/>
                  <a:pt x="2954" y="146"/>
                </a:cubicBezTo>
                <a:cubicBezTo>
                  <a:pt x="2979" y="195"/>
                  <a:pt x="2991" y="259"/>
                  <a:pt x="3008" y="311"/>
                </a:cubicBezTo>
                <a:cubicBezTo>
                  <a:pt x="3022" y="353"/>
                  <a:pt x="3056" y="371"/>
                  <a:pt x="3082" y="402"/>
                </a:cubicBezTo>
                <a:cubicBezTo>
                  <a:pt x="3113" y="439"/>
                  <a:pt x="3140" y="477"/>
                  <a:pt x="3173" y="512"/>
                </a:cubicBezTo>
                <a:cubicBezTo>
                  <a:pt x="3191" y="566"/>
                  <a:pt x="3168" y="515"/>
                  <a:pt x="3210" y="557"/>
                </a:cubicBezTo>
                <a:cubicBezTo>
                  <a:pt x="3218" y="565"/>
                  <a:pt x="3221" y="576"/>
                  <a:pt x="3228" y="585"/>
                </a:cubicBezTo>
                <a:cubicBezTo>
                  <a:pt x="3257" y="621"/>
                  <a:pt x="3295" y="644"/>
                  <a:pt x="3338" y="658"/>
                </a:cubicBezTo>
                <a:cubicBezTo>
                  <a:pt x="3381" y="651"/>
                  <a:pt x="3411" y="648"/>
                  <a:pt x="3438" y="612"/>
                </a:cubicBezTo>
                <a:cubicBezTo>
                  <a:pt x="3451" y="594"/>
                  <a:pt x="3475" y="557"/>
                  <a:pt x="3475" y="557"/>
                </a:cubicBezTo>
                <a:cubicBezTo>
                  <a:pt x="3499" y="437"/>
                  <a:pt x="3465" y="614"/>
                  <a:pt x="3493" y="429"/>
                </a:cubicBezTo>
                <a:cubicBezTo>
                  <a:pt x="3500" y="386"/>
                  <a:pt x="3514" y="350"/>
                  <a:pt x="3530" y="311"/>
                </a:cubicBezTo>
                <a:cubicBezTo>
                  <a:pt x="3548" y="267"/>
                  <a:pt x="3560" y="218"/>
                  <a:pt x="3575" y="173"/>
                </a:cubicBezTo>
                <a:cubicBezTo>
                  <a:pt x="3586" y="139"/>
                  <a:pt x="3641" y="80"/>
                  <a:pt x="3667" y="55"/>
                </a:cubicBezTo>
                <a:cubicBezTo>
                  <a:pt x="3676" y="56"/>
                  <a:pt x="3804" y="56"/>
                  <a:pt x="3804" y="91"/>
                </a:cubicBezTo>
                <a:lnTo>
                  <a:pt x="3877" y="162"/>
                </a:ln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21" name="Freeform 57"/>
          <p:cNvSpPr>
            <a:spLocks/>
          </p:cNvSpPr>
          <p:nvPr/>
        </p:nvSpPr>
        <p:spPr bwMode="auto">
          <a:xfrm>
            <a:off x="3459163" y="5704417"/>
            <a:ext cx="1384300" cy="482600"/>
          </a:xfrm>
          <a:custGeom>
            <a:avLst/>
            <a:gdLst>
              <a:gd name="T0" fmla="*/ 28 w 3877"/>
              <a:gd name="T1" fmla="*/ 429 h 658"/>
              <a:gd name="T2" fmla="*/ 83 w 3877"/>
              <a:gd name="T3" fmla="*/ 567 h 658"/>
              <a:gd name="T4" fmla="*/ 211 w 3877"/>
              <a:gd name="T5" fmla="*/ 649 h 658"/>
              <a:gd name="T6" fmla="*/ 311 w 3877"/>
              <a:gd name="T7" fmla="*/ 612 h 658"/>
              <a:gd name="T8" fmla="*/ 448 w 3877"/>
              <a:gd name="T9" fmla="*/ 466 h 658"/>
              <a:gd name="T10" fmla="*/ 531 w 3877"/>
              <a:gd name="T11" fmla="*/ 311 h 658"/>
              <a:gd name="T12" fmla="*/ 613 w 3877"/>
              <a:gd name="T13" fmla="*/ 146 h 658"/>
              <a:gd name="T14" fmla="*/ 741 w 3877"/>
              <a:gd name="T15" fmla="*/ 27 h 658"/>
              <a:gd name="T16" fmla="*/ 924 w 3877"/>
              <a:gd name="T17" fmla="*/ 146 h 658"/>
              <a:gd name="T18" fmla="*/ 970 w 3877"/>
              <a:gd name="T19" fmla="*/ 219 h 658"/>
              <a:gd name="T20" fmla="*/ 1125 w 3877"/>
              <a:gd name="T21" fmla="*/ 512 h 658"/>
              <a:gd name="T22" fmla="*/ 1262 w 3877"/>
              <a:gd name="T23" fmla="*/ 612 h 658"/>
              <a:gd name="T24" fmla="*/ 1454 w 3877"/>
              <a:gd name="T25" fmla="*/ 493 h 658"/>
              <a:gd name="T26" fmla="*/ 1610 w 3877"/>
              <a:gd name="T27" fmla="*/ 82 h 658"/>
              <a:gd name="T28" fmla="*/ 1820 w 3877"/>
              <a:gd name="T29" fmla="*/ 18 h 658"/>
              <a:gd name="T30" fmla="*/ 1957 w 3877"/>
              <a:gd name="T31" fmla="*/ 119 h 658"/>
              <a:gd name="T32" fmla="*/ 2103 w 3877"/>
              <a:gd name="T33" fmla="*/ 384 h 658"/>
              <a:gd name="T34" fmla="*/ 2158 w 3877"/>
              <a:gd name="T35" fmla="*/ 475 h 658"/>
              <a:gd name="T36" fmla="*/ 2259 w 3877"/>
              <a:gd name="T37" fmla="*/ 594 h 658"/>
              <a:gd name="T38" fmla="*/ 2396 w 3877"/>
              <a:gd name="T39" fmla="*/ 612 h 658"/>
              <a:gd name="T40" fmla="*/ 2487 w 3877"/>
              <a:gd name="T41" fmla="*/ 548 h 658"/>
              <a:gd name="T42" fmla="*/ 2515 w 3877"/>
              <a:gd name="T43" fmla="*/ 493 h 658"/>
              <a:gd name="T44" fmla="*/ 2542 w 3877"/>
              <a:gd name="T45" fmla="*/ 439 h 658"/>
              <a:gd name="T46" fmla="*/ 2643 w 3877"/>
              <a:gd name="T47" fmla="*/ 228 h 658"/>
              <a:gd name="T48" fmla="*/ 2743 w 3877"/>
              <a:gd name="T49" fmla="*/ 82 h 658"/>
              <a:gd name="T50" fmla="*/ 2917 w 3877"/>
              <a:gd name="T51" fmla="*/ 100 h 658"/>
              <a:gd name="T52" fmla="*/ 3008 w 3877"/>
              <a:gd name="T53" fmla="*/ 311 h 658"/>
              <a:gd name="T54" fmla="*/ 3173 w 3877"/>
              <a:gd name="T55" fmla="*/ 512 h 658"/>
              <a:gd name="T56" fmla="*/ 3228 w 3877"/>
              <a:gd name="T57" fmla="*/ 585 h 658"/>
              <a:gd name="T58" fmla="*/ 3438 w 3877"/>
              <a:gd name="T59" fmla="*/ 612 h 658"/>
              <a:gd name="T60" fmla="*/ 3493 w 3877"/>
              <a:gd name="T61" fmla="*/ 429 h 658"/>
              <a:gd name="T62" fmla="*/ 3575 w 3877"/>
              <a:gd name="T63" fmla="*/ 173 h 658"/>
              <a:gd name="T64" fmla="*/ 3804 w 3877"/>
              <a:gd name="T65" fmla="*/ 91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77" h="658">
                <a:moveTo>
                  <a:pt x="0" y="256"/>
                </a:moveTo>
                <a:cubicBezTo>
                  <a:pt x="23" y="317"/>
                  <a:pt x="17" y="360"/>
                  <a:pt x="28" y="429"/>
                </a:cubicBezTo>
                <a:cubicBezTo>
                  <a:pt x="39" y="493"/>
                  <a:pt x="42" y="468"/>
                  <a:pt x="64" y="512"/>
                </a:cubicBezTo>
                <a:cubicBezTo>
                  <a:pt x="73" y="529"/>
                  <a:pt x="72" y="551"/>
                  <a:pt x="83" y="567"/>
                </a:cubicBezTo>
                <a:cubicBezTo>
                  <a:pt x="90" y="577"/>
                  <a:pt x="144" y="625"/>
                  <a:pt x="156" y="631"/>
                </a:cubicBezTo>
                <a:cubicBezTo>
                  <a:pt x="173" y="640"/>
                  <a:pt x="211" y="649"/>
                  <a:pt x="211" y="649"/>
                </a:cubicBezTo>
                <a:cubicBezTo>
                  <a:pt x="220" y="647"/>
                  <a:pt x="276" y="641"/>
                  <a:pt x="293" y="631"/>
                </a:cubicBezTo>
                <a:cubicBezTo>
                  <a:pt x="300" y="626"/>
                  <a:pt x="304" y="617"/>
                  <a:pt x="311" y="612"/>
                </a:cubicBezTo>
                <a:cubicBezTo>
                  <a:pt x="322" y="604"/>
                  <a:pt x="336" y="600"/>
                  <a:pt x="348" y="594"/>
                </a:cubicBezTo>
                <a:cubicBezTo>
                  <a:pt x="389" y="553"/>
                  <a:pt x="415" y="515"/>
                  <a:pt x="448" y="466"/>
                </a:cubicBezTo>
                <a:cubicBezTo>
                  <a:pt x="452" y="461"/>
                  <a:pt x="483" y="417"/>
                  <a:pt x="485" y="411"/>
                </a:cubicBezTo>
                <a:cubicBezTo>
                  <a:pt x="499" y="369"/>
                  <a:pt x="501" y="340"/>
                  <a:pt x="531" y="311"/>
                </a:cubicBezTo>
                <a:cubicBezTo>
                  <a:pt x="539" y="276"/>
                  <a:pt x="542" y="254"/>
                  <a:pt x="567" y="228"/>
                </a:cubicBezTo>
                <a:cubicBezTo>
                  <a:pt x="583" y="180"/>
                  <a:pt x="571" y="209"/>
                  <a:pt x="613" y="146"/>
                </a:cubicBezTo>
                <a:cubicBezTo>
                  <a:pt x="618" y="138"/>
                  <a:pt x="617" y="127"/>
                  <a:pt x="622" y="119"/>
                </a:cubicBezTo>
                <a:cubicBezTo>
                  <a:pt x="648" y="74"/>
                  <a:pt x="692" y="43"/>
                  <a:pt x="741" y="27"/>
                </a:cubicBezTo>
                <a:cubicBezTo>
                  <a:pt x="799" y="33"/>
                  <a:pt x="840" y="24"/>
                  <a:pt x="878" y="64"/>
                </a:cubicBezTo>
                <a:cubicBezTo>
                  <a:pt x="894" y="112"/>
                  <a:pt x="882" y="83"/>
                  <a:pt x="924" y="146"/>
                </a:cubicBezTo>
                <a:cubicBezTo>
                  <a:pt x="930" y="155"/>
                  <a:pt x="942" y="173"/>
                  <a:pt x="942" y="173"/>
                </a:cubicBezTo>
                <a:cubicBezTo>
                  <a:pt x="968" y="254"/>
                  <a:pt x="931" y="155"/>
                  <a:pt x="970" y="219"/>
                </a:cubicBezTo>
                <a:cubicBezTo>
                  <a:pt x="996" y="262"/>
                  <a:pt x="1006" y="307"/>
                  <a:pt x="1034" y="347"/>
                </a:cubicBezTo>
                <a:cubicBezTo>
                  <a:pt x="1051" y="399"/>
                  <a:pt x="1087" y="472"/>
                  <a:pt x="1125" y="512"/>
                </a:cubicBezTo>
                <a:cubicBezTo>
                  <a:pt x="1136" y="544"/>
                  <a:pt x="1175" y="580"/>
                  <a:pt x="1207" y="594"/>
                </a:cubicBezTo>
                <a:cubicBezTo>
                  <a:pt x="1225" y="602"/>
                  <a:pt x="1262" y="612"/>
                  <a:pt x="1262" y="612"/>
                </a:cubicBezTo>
                <a:cubicBezTo>
                  <a:pt x="1289" y="609"/>
                  <a:pt x="1318" y="612"/>
                  <a:pt x="1344" y="603"/>
                </a:cubicBezTo>
                <a:cubicBezTo>
                  <a:pt x="1398" y="585"/>
                  <a:pt x="1426" y="536"/>
                  <a:pt x="1454" y="493"/>
                </a:cubicBezTo>
                <a:cubicBezTo>
                  <a:pt x="1492" y="436"/>
                  <a:pt x="1515" y="360"/>
                  <a:pt x="1527" y="292"/>
                </a:cubicBezTo>
                <a:cubicBezTo>
                  <a:pt x="1541" y="213"/>
                  <a:pt x="1550" y="139"/>
                  <a:pt x="1610" y="82"/>
                </a:cubicBezTo>
                <a:cubicBezTo>
                  <a:pt x="1623" y="44"/>
                  <a:pt x="1645" y="12"/>
                  <a:pt x="1683" y="0"/>
                </a:cubicBezTo>
                <a:cubicBezTo>
                  <a:pt x="1750" y="6"/>
                  <a:pt x="1768" y="3"/>
                  <a:pt x="1820" y="18"/>
                </a:cubicBezTo>
                <a:cubicBezTo>
                  <a:pt x="1839" y="23"/>
                  <a:pt x="1875" y="36"/>
                  <a:pt x="1875" y="36"/>
                </a:cubicBezTo>
                <a:cubicBezTo>
                  <a:pt x="1899" y="61"/>
                  <a:pt x="1935" y="90"/>
                  <a:pt x="1957" y="119"/>
                </a:cubicBezTo>
                <a:cubicBezTo>
                  <a:pt x="1989" y="161"/>
                  <a:pt x="2012" y="209"/>
                  <a:pt x="2048" y="247"/>
                </a:cubicBezTo>
                <a:cubicBezTo>
                  <a:pt x="2065" y="294"/>
                  <a:pt x="2087" y="336"/>
                  <a:pt x="2103" y="384"/>
                </a:cubicBezTo>
                <a:cubicBezTo>
                  <a:pt x="2107" y="397"/>
                  <a:pt x="2115" y="408"/>
                  <a:pt x="2122" y="420"/>
                </a:cubicBezTo>
                <a:cubicBezTo>
                  <a:pt x="2133" y="439"/>
                  <a:pt x="2158" y="475"/>
                  <a:pt x="2158" y="475"/>
                </a:cubicBezTo>
                <a:cubicBezTo>
                  <a:pt x="2171" y="514"/>
                  <a:pt x="2192" y="523"/>
                  <a:pt x="2222" y="548"/>
                </a:cubicBezTo>
                <a:cubicBezTo>
                  <a:pt x="2237" y="560"/>
                  <a:pt x="2244" y="582"/>
                  <a:pt x="2259" y="594"/>
                </a:cubicBezTo>
                <a:cubicBezTo>
                  <a:pt x="2275" y="607"/>
                  <a:pt x="2297" y="610"/>
                  <a:pt x="2314" y="621"/>
                </a:cubicBezTo>
                <a:cubicBezTo>
                  <a:pt x="2341" y="618"/>
                  <a:pt x="2369" y="617"/>
                  <a:pt x="2396" y="612"/>
                </a:cubicBezTo>
                <a:cubicBezTo>
                  <a:pt x="2415" y="608"/>
                  <a:pt x="2451" y="594"/>
                  <a:pt x="2451" y="594"/>
                </a:cubicBezTo>
                <a:cubicBezTo>
                  <a:pt x="2462" y="578"/>
                  <a:pt x="2477" y="565"/>
                  <a:pt x="2487" y="548"/>
                </a:cubicBezTo>
                <a:cubicBezTo>
                  <a:pt x="2492" y="540"/>
                  <a:pt x="2492" y="529"/>
                  <a:pt x="2496" y="521"/>
                </a:cubicBezTo>
                <a:cubicBezTo>
                  <a:pt x="2501" y="511"/>
                  <a:pt x="2509" y="502"/>
                  <a:pt x="2515" y="493"/>
                </a:cubicBezTo>
                <a:cubicBezTo>
                  <a:pt x="2518" y="484"/>
                  <a:pt x="2520" y="474"/>
                  <a:pt x="2524" y="466"/>
                </a:cubicBezTo>
                <a:cubicBezTo>
                  <a:pt x="2529" y="456"/>
                  <a:pt x="2538" y="449"/>
                  <a:pt x="2542" y="439"/>
                </a:cubicBezTo>
                <a:cubicBezTo>
                  <a:pt x="2560" y="397"/>
                  <a:pt x="2564" y="366"/>
                  <a:pt x="2588" y="329"/>
                </a:cubicBezTo>
                <a:cubicBezTo>
                  <a:pt x="2604" y="281"/>
                  <a:pt x="2608" y="263"/>
                  <a:pt x="2643" y="228"/>
                </a:cubicBezTo>
                <a:cubicBezTo>
                  <a:pt x="2651" y="203"/>
                  <a:pt x="2692" y="120"/>
                  <a:pt x="2716" y="100"/>
                </a:cubicBezTo>
                <a:cubicBezTo>
                  <a:pt x="2724" y="93"/>
                  <a:pt x="2733" y="86"/>
                  <a:pt x="2743" y="82"/>
                </a:cubicBezTo>
                <a:cubicBezTo>
                  <a:pt x="2761" y="74"/>
                  <a:pt x="2798" y="64"/>
                  <a:pt x="2798" y="64"/>
                </a:cubicBezTo>
                <a:cubicBezTo>
                  <a:pt x="2905" y="77"/>
                  <a:pt x="2845" y="76"/>
                  <a:pt x="2917" y="100"/>
                </a:cubicBezTo>
                <a:cubicBezTo>
                  <a:pt x="2928" y="117"/>
                  <a:pt x="2945" y="128"/>
                  <a:pt x="2954" y="146"/>
                </a:cubicBezTo>
                <a:cubicBezTo>
                  <a:pt x="2979" y="195"/>
                  <a:pt x="2991" y="259"/>
                  <a:pt x="3008" y="311"/>
                </a:cubicBezTo>
                <a:cubicBezTo>
                  <a:pt x="3022" y="353"/>
                  <a:pt x="3056" y="371"/>
                  <a:pt x="3082" y="402"/>
                </a:cubicBezTo>
                <a:cubicBezTo>
                  <a:pt x="3113" y="439"/>
                  <a:pt x="3140" y="477"/>
                  <a:pt x="3173" y="512"/>
                </a:cubicBezTo>
                <a:cubicBezTo>
                  <a:pt x="3191" y="566"/>
                  <a:pt x="3168" y="515"/>
                  <a:pt x="3210" y="557"/>
                </a:cubicBezTo>
                <a:cubicBezTo>
                  <a:pt x="3218" y="565"/>
                  <a:pt x="3221" y="576"/>
                  <a:pt x="3228" y="585"/>
                </a:cubicBezTo>
                <a:cubicBezTo>
                  <a:pt x="3257" y="621"/>
                  <a:pt x="3295" y="644"/>
                  <a:pt x="3338" y="658"/>
                </a:cubicBezTo>
                <a:cubicBezTo>
                  <a:pt x="3381" y="651"/>
                  <a:pt x="3411" y="648"/>
                  <a:pt x="3438" y="612"/>
                </a:cubicBezTo>
                <a:cubicBezTo>
                  <a:pt x="3451" y="594"/>
                  <a:pt x="3475" y="557"/>
                  <a:pt x="3475" y="557"/>
                </a:cubicBezTo>
                <a:cubicBezTo>
                  <a:pt x="3499" y="437"/>
                  <a:pt x="3465" y="614"/>
                  <a:pt x="3493" y="429"/>
                </a:cubicBezTo>
                <a:cubicBezTo>
                  <a:pt x="3500" y="386"/>
                  <a:pt x="3514" y="350"/>
                  <a:pt x="3530" y="311"/>
                </a:cubicBezTo>
                <a:cubicBezTo>
                  <a:pt x="3548" y="267"/>
                  <a:pt x="3560" y="218"/>
                  <a:pt x="3575" y="173"/>
                </a:cubicBezTo>
                <a:cubicBezTo>
                  <a:pt x="3586" y="139"/>
                  <a:pt x="3641" y="80"/>
                  <a:pt x="3667" y="55"/>
                </a:cubicBezTo>
                <a:cubicBezTo>
                  <a:pt x="3676" y="56"/>
                  <a:pt x="3804" y="56"/>
                  <a:pt x="3804" y="91"/>
                </a:cubicBezTo>
                <a:lnTo>
                  <a:pt x="3877" y="162"/>
                </a:lnTo>
              </a:path>
            </a:pathLst>
          </a:cu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22" name="Rectangle 98"/>
          <p:cNvSpPr>
            <a:spLocks noChangeArrowheads="1"/>
          </p:cNvSpPr>
          <p:nvPr/>
        </p:nvSpPr>
        <p:spPr bwMode="auto">
          <a:xfrm>
            <a:off x="1476375" y="2758017"/>
            <a:ext cx="1647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Absorption</a:t>
            </a:r>
          </a:p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Wavelength</a:t>
            </a:r>
          </a:p>
        </p:txBody>
      </p:sp>
      <p:sp>
        <p:nvSpPr>
          <p:cNvPr id="23" name="Rectangle 99"/>
          <p:cNvSpPr>
            <a:spLocks noChangeArrowheads="1"/>
          </p:cNvSpPr>
          <p:nvPr/>
        </p:nvSpPr>
        <p:spPr bwMode="auto">
          <a:xfrm>
            <a:off x="2162175" y="5698067"/>
            <a:ext cx="1800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Absorption</a:t>
            </a:r>
          </a:p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Wavelength</a:t>
            </a:r>
          </a:p>
        </p:txBody>
      </p:sp>
      <p:sp>
        <p:nvSpPr>
          <p:cNvPr id="24" name="Rectangle 100"/>
          <p:cNvSpPr>
            <a:spLocks noChangeArrowheads="1"/>
          </p:cNvSpPr>
          <p:nvPr/>
        </p:nvSpPr>
        <p:spPr bwMode="auto">
          <a:xfrm>
            <a:off x="7010400" y="2224617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Emission</a:t>
            </a:r>
          </a:p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Wavelength</a:t>
            </a:r>
          </a:p>
        </p:txBody>
      </p:sp>
      <p:sp>
        <p:nvSpPr>
          <p:cNvPr id="25" name="Rectangle 101"/>
          <p:cNvSpPr>
            <a:spLocks noChangeArrowheads="1"/>
          </p:cNvSpPr>
          <p:nvPr/>
        </p:nvSpPr>
        <p:spPr bwMode="auto">
          <a:xfrm>
            <a:off x="7467600" y="5088467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Emission</a:t>
            </a:r>
          </a:p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Wavelength</a:t>
            </a:r>
          </a:p>
        </p:txBody>
      </p:sp>
      <p:sp>
        <p:nvSpPr>
          <p:cNvPr id="26" name="AutoShape 102"/>
          <p:cNvSpPr>
            <a:spLocks noChangeArrowheads="1"/>
          </p:cNvSpPr>
          <p:nvPr/>
        </p:nvSpPr>
        <p:spPr bwMode="auto">
          <a:xfrm>
            <a:off x="657225" y="5696480"/>
            <a:ext cx="1524000" cy="6096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cs typeface="+mn-cs"/>
              </a:rPr>
              <a:t>Laser light</a:t>
            </a:r>
          </a:p>
        </p:txBody>
      </p:sp>
      <p:sp>
        <p:nvSpPr>
          <p:cNvPr id="27" name="AutoShape 104"/>
          <p:cNvSpPr>
            <a:spLocks noChangeArrowheads="1"/>
          </p:cNvSpPr>
          <p:nvPr/>
        </p:nvSpPr>
        <p:spPr bwMode="auto">
          <a:xfrm>
            <a:off x="0" y="2758017"/>
            <a:ext cx="1524000" cy="6096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cs typeface="+mn-cs"/>
              </a:rPr>
              <a:t>Laser light</a:t>
            </a:r>
          </a:p>
        </p:txBody>
      </p:sp>
      <p:sp>
        <p:nvSpPr>
          <p:cNvPr id="28" name="AutoShape 105"/>
          <p:cNvSpPr>
            <a:spLocks noChangeArrowheads="1"/>
          </p:cNvSpPr>
          <p:nvPr/>
        </p:nvSpPr>
        <p:spPr bwMode="auto">
          <a:xfrm>
            <a:off x="8077200" y="56536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cs typeface="+mn-cs"/>
              </a:rPr>
              <a:t>to PMT</a:t>
            </a:r>
          </a:p>
        </p:txBody>
      </p:sp>
      <p:sp>
        <p:nvSpPr>
          <p:cNvPr id="29" name="AutoShape 107"/>
          <p:cNvSpPr>
            <a:spLocks noChangeArrowheads="1"/>
          </p:cNvSpPr>
          <p:nvPr/>
        </p:nvSpPr>
        <p:spPr bwMode="auto">
          <a:xfrm>
            <a:off x="7620000" y="27580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cs typeface="+mn-cs"/>
              </a:rPr>
              <a:t>to PMT</a:t>
            </a:r>
          </a:p>
        </p:txBody>
      </p:sp>
    </p:spTree>
    <p:extLst>
      <p:ext uri="{BB962C8B-B14F-4D97-AF65-F5344CB8AC3E}">
        <p14:creationId xmlns:p14="http://schemas.microsoft.com/office/powerpoint/2010/main" val="2747225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Absorption Wavelengths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118"/>
            <a:ext cx="9153263" cy="356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218391" y="2115084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904316" y="2115084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949016" y="2115084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</p:spTree>
    <p:extLst>
      <p:ext uri="{BB962C8B-B14F-4D97-AF65-F5344CB8AC3E}">
        <p14:creationId xmlns:p14="http://schemas.microsoft.com/office/powerpoint/2010/main" val="58778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Absorption Wavelengths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118"/>
            <a:ext cx="9153263" cy="356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218391" y="2115084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904316" y="2115084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949016" y="2115084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  <p:grpSp>
        <p:nvGrpSpPr>
          <p:cNvPr id="15" name="Group 14"/>
          <p:cNvGrpSpPr/>
          <p:nvPr/>
        </p:nvGrpSpPr>
        <p:grpSpPr>
          <a:xfrm rot="16200000">
            <a:off x="2858840" y="5863304"/>
            <a:ext cx="1042105" cy="947287"/>
            <a:chOff x="-438150" y="4127500"/>
            <a:chExt cx="2690813" cy="2667000"/>
          </a:xfrm>
        </p:grpSpPr>
        <p:sp>
          <p:nvSpPr>
            <p:cNvPr id="13" name="AutoShape 39"/>
            <p:cNvSpPr>
              <a:spLocks noChangeArrowheads="1"/>
            </p:cNvSpPr>
            <p:nvPr/>
          </p:nvSpPr>
          <p:spPr bwMode="auto">
            <a:xfrm>
              <a:off x="-438150" y="4127500"/>
              <a:ext cx="2438400" cy="2667000"/>
            </a:xfrm>
            <a:prstGeom prst="cube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200"/>
                <a:t>     LASER</a:t>
              </a:r>
            </a:p>
          </p:txBody>
        </p:sp>
        <p:sp>
          <p:nvSpPr>
            <p:cNvPr id="14" name="AutoShape 40"/>
            <p:cNvSpPr>
              <a:spLocks noChangeArrowheads="1"/>
            </p:cNvSpPr>
            <p:nvPr/>
          </p:nvSpPr>
          <p:spPr bwMode="auto">
            <a:xfrm rot="5400000" flipH="1">
              <a:off x="1248569" y="5231606"/>
              <a:ext cx="1422400" cy="585788"/>
            </a:xfrm>
            <a:prstGeom prst="can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</p:grpSp>
      <p:cxnSp>
        <p:nvCxnSpPr>
          <p:cNvPr id="17" name="Straight Connector 16"/>
          <p:cNvCxnSpPr/>
          <p:nvPr/>
        </p:nvCxnSpPr>
        <p:spPr bwMode="auto">
          <a:xfrm flipH="1" flipV="1">
            <a:off x="3390904" y="2533109"/>
            <a:ext cx="11543" cy="331779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8" name="Group 17"/>
          <p:cNvGrpSpPr/>
          <p:nvPr/>
        </p:nvGrpSpPr>
        <p:grpSpPr>
          <a:xfrm rot="16200000">
            <a:off x="6365443" y="5863304"/>
            <a:ext cx="1042105" cy="947287"/>
            <a:chOff x="-438150" y="4127500"/>
            <a:chExt cx="2690813" cy="2667000"/>
          </a:xfrm>
        </p:grpSpPr>
        <p:sp>
          <p:nvSpPr>
            <p:cNvPr id="19" name="AutoShape 39"/>
            <p:cNvSpPr>
              <a:spLocks noChangeArrowheads="1"/>
            </p:cNvSpPr>
            <p:nvPr/>
          </p:nvSpPr>
          <p:spPr bwMode="auto">
            <a:xfrm>
              <a:off x="-438150" y="4127500"/>
              <a:ext cx="2438400" cy="2667000"/>
            </a:xfrm>
            <a:prstGeom prst="cube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200"/>
                <a:t>     LASER</a:t>
              </a:r>
            </a:p>
          </p:txBody>
        </p:sp>
        <p:sp>
          <p:nvSpPr>
            <p:cNvPr id="20" name="AutoShape 40"/>
            <p:cNvSpPr>
              <a:spLocks noChangeArrowheads="1"/>
            </p:cNvSpPr>
            <p:nvPr/>
          </p:nvSpPr>
          <p:spPr bwMode="auto">
            <a:xfrm rot="5400000" flipH="1">
              <a:off x="1248569" y="5231606"/>
              <a:ext cx="1422400" cy="585788"/>
            </a:xfrm>
            <a:prstGeom prst="ca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</p:grpSp>
      <p:cxnSp>
        <p:nvCxnSpPr>
          <p:cNvPr id="21" name="Straight Connector 20"/>
          <p:cNvCxnSpPr/>
          <p:nvPr/>
        </p:nvCxnSpPr>
        <p:spPr bwMode="auto">
          <a:xfrm flipH="1" flipV="1">
            <a:off x="6897507" y="2533109"/>
            <a:ext cx="11543" cy="331779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63149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133" y="126996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Emission Wavelengths</a:t>
            </a:r>
            <a:endParaRPr lang="en-US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2391"/>
            <a:ext cx="9144000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244725" y="1850500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30650" y="1850500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975350" y="1850500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</p:spTree>
    <p:extLst>
      <p:ext uri="{BB962C8B-B14F-4D97-AF65-F5344CB8AC3E}">
        <p14:creationId xmlns:p14="http://schemas.microsoft.com/office/powerpoint/2010/main" val="2880349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2" y="143948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Emission Wavelengths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78447"/>
            <a:ext cx="9143999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244725" y="1850500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30650" y="1850500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975350" y="1850500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</p:spTree>
    <p:extLst>
      <p:ext uri="{BB962C8B-B14F-4D97-AF65-F5344CB8AC3E}">
        <p14:creationId xmlns:p14="http://schemas.microsoft.com/office/powerpoint/2010/main" val="1232214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55299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0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 rot="8751268">
            <a:off x="4286250" y="64135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55376" name="AutoShape 7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7" name="Group 8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78" name="Line 9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9" name="Line 10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80" name="Line 11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3" name="Group 12"/>
          <p:cNvGrpSpPr>
            <a:grpSpLocks/>
          </p:cNvGrpSpPr>
          <p:nvPr/>
        </p:nvGrpSpPr>
        <p:grpSpPr bwMode="auto">
          <a:xfrm>
            <a:off x="4346575" y="4800600"/>
            <a:ext cx="396875" cy="600075"/>
            <a:chOff x="1488" y="864"/>
            <a:chExt cx="250" cy="378"/>
          </a:xfrm>
        </p:grpSpPr>
        <p:sp>
          <p:nvSpPr>
            <p:cNvPr id="55371" name="AutoShape 13"/>
            <p:cNvSpPr>
              <a:spLocks noChangeArrowheads="1"/>
            </p:cNvSpPr>
            <p:nvPr/>
          </p:nvSpPr>
          <p:spPr bwMode="auto">
            <a:xfrm rot="-10580780">
              <a:off x="1618" y="864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2" name="Group 14"/>
            <p:cNvGrpSpPr>
              <a:grpSpLocks/>
            </p:cNvGrpSpPr>
            <p:nvPr/>
          </p:nvGrpSpPr>
          <p:grpSpPr bwMode="auto">
            <a:xfrm rot="-10580780">
              <a:off x="1488" y="913"/>
              <a:ext cx="240" cy="329"/>
              <a:chOff x="1344" y="3264"/>
              <a:chExt cx="480" cy="1056"/>
            </a:xfrm>
          </p:grpSpPr>
          <p:sp>
            <p:nvSpPr>
              <p:cNvPr id="55373" name="Line 15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4" name="Line 16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5" name="Line 17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4" name="Group 18"/>
          <p:cNvGrpSpPr>
            <a:grpSpLocks/>
          </p:cNvGrpSpPr>
          <p:nvPr/>
        </p:nvGrpSpPr>
        <p:grpSpPr bwMode="auto">
          <a:xfrm rot="-563016">
            <a:off x="3889375" y="4953000"/>
            <a:ext cx="396875" cy="600075"/>
            <a:chOff x="1870" y="1300"/>
            <a:chExt cx="250" cy="378"/>
          </a:xfrm>
        </p:grpSpPr>
        <p:sp>
          <p:nvSpPr>
            <p:cNvPr id="55366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67" name="Group 20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68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69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0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305" name="Freeform 24"/>
          <p:cNvSpPr>
            <a:spLocks/>
          </p:cNvSpPr>
          <p:nvPr/>
        </p:nvSpPr>
        <p:spPr bwMode="auto">
          <a:xfrm>
            <a:off x="2533650" y="48768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6" name="Freeform 25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7" name="Group 26"/>
          <p:cNvGrpSpPr>
            <a:grpSpLocks/>
          </p:cNvGrpSpPr>
          <p:nvPr/>
        </p:nvGrpSpPr>
        <p:grpSpPr bwMode="auto">
          <a:xfrm rot="-5569189">
            <a:off x="3699669" y="3929857"/>
            <a:ext cx="1900237" cy="165100"/>
            <a:chOff x="641" y="1672"/>
            <a:chExt cx="1343" cy="105"/>
          </a:xfrm>
        </p:grpSpPr>
        <p:sp>
          <p:nvSpPr>
            <p:cNvPr id="55364" name="Freeform 27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5" name="Freeform 28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8" name="Group 29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55362" name="Freeform 30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Freeform 31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9" name="Group 32"/>
          <p:cNvGrpSpPr>
            <a:grpSpLocks/>
          </p:cNvGrpSpPr>
          <p:nvPr/>
        </p:nvGrpSpPr>
        <p:grpSpPr bwMode="auto">
          <a:xfrm rot="-5569189">
            <a:off x="3084513" y="3911600"/>
            <a:ext cx="2132012" cy="166688"/>
            <a:chOff x="641" y="1672"/>
            <a:chExt cx="1343" cy="105"/>
          </a:xfrm>
        </p:grpSpPr>
        <p:sp>
          <p:nvSpPr>
            <p:cNvPr id="55360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310" name="AutoShape 35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1" name="AutoShape 36"/>
          <p:cNvSpPr>
            <a:spLocks noChangeArrowheads="1"/>
          </p:cNvSpPr>
          <p:nvPr/>
        </p:nvSpPr>
        <p:spPr bwMode="auto">
          <a:xfrm rot="-261001">
            <a:off x="4502150" y="2844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2" name="AutoShape 37"/>
          <p:cNvSpPr>
            <a:spLocks noChangeArrowheads="1"/>
          </p:cNvSpPr>
          <p:nvPr/>
        </p:nvSpPr>
        <p:spPr bwMode="auto">
          <a:xfrm rot="178320">
            <a:off x="4019550" y="2743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3" name="Freeform 38"/>
          <p:cNvSpPr>
            <a:spLocks/>
          </p:cNvSpPr>
          <p:nvPr/>
        </p:nvSpPr>
        <p:spPr bwMode="auto">
          <a:xfrm rot="4113289">
            <a:off x="3956050" y="6134100"/>
            <a:ext cx="596900" cy="63500"/>
          </a:xfrm>
          <a:custGeom>
            <a:avLst/>
            <a:gdLst>
              <a:gd name="T0" fmla="*/ 0 w 376"/>
              <a:gd name="T1" fmla="*/ 2147483647 h 40"/>
              <a:gd name="T2" fmla="*/ 2147483647 w 376"/>
              <a:gd name="T3" fmla="*/ 2147483647 h 40"/>
              <a:gd name="T4" fmla="*/ 2147483647 w 376"/>
              <a:gd name="T5" fmla="*/ 2147483647 h 40"/>
              <a:gd name="T6" fmla="*/ 2147483647 w 376"/>
              <a:gd name="T7" fmla="*/ 0 h 40"/>
              <a:gd name="T8" fmla="*/ 2147483647 w 376"/>
              <a:gd name="T9" fmla="*/ 2147483647 h 40"/>
              <a:gd name="T10" fmla="*/ 2147483647 w 376"/>
              <a:gd name="T11" fmla="*/ 2147483647 h 40"/>
              <a:gd name="T12" fmla="*/ 2147483647 w 376"/>
              <a:gd name="T13" fmla="*/ 2147483647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6"/>
              <a:gd name="T22" fmla="*/ 0 h 40"/>
              <a:gd name="T23" fmla="*/ 376 w 376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6" h="40">
                <a:moveTo>
                  <a:pt x="0" y="22"/>
                </a:moveTo>
                <a:cubicBezTo>
                  <a:pt x="6" y="20"/>
                  <a:pt x="17" y="8"/>
                  <a:pt x="36" y="10"/>
                </a:cubicBezTo>
                <a:cubicBezTo>
                  <a:pt x="55" y="12"/>
                  <a:pt x="84" y="38"/>
                  <a:pt x="114" y="36"/>
                </a:cubicBezTo>
                <a:cubicBezTo>
                  <a:pt x="144" y="34"/>
                  <a:pt x="182" y="0"/>
                  <a:pt x="214" y="0"/>
                </a:cubicBezTo>
                <a:cubicBezTo>
                  <a:pt x="246" y="0"/>
                  <a:pt x="286" y="32"/>
                  <a:pt x="306" y="36"/>
                </a:cubicBezTo>
                <a:cubicBezTo>
                  <a:pt x="326" y="40"/>
                  <a:pt x="324" y="28"/>
                  <a:pt x="336" y="24"/>
                </a:cubicBezTo>
                <a:cubicBezTo>
                  <a:pt x="348" y="20"/>
                  <a:pt x="368" y="16"/>
                  <a:pt x="376" y="1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4" name="AutoShape 39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55315" name="AutoShape 40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6" name="AutoShape 41"/>
          <p:cNvSpPr>
            <a:spLocks noChangeArrowheads="1"/>
          </p:cNvSpPr>
          <p:nvPr/>
        </p:nvSpPr>
        <p:spPr bwMode="auto">
          <a:xfrm rot="-5400000">
            <a:off x="6416675" y="5045075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7" name="Text Box 42"/>
          <p:cNvSpPr txBox="1">
            <a:spLocks noChangeArrowheads="1"/>
          </p:cNvSpPr>
          <p:nvPr/>
        </p:nvSpPr>
        <p:spPr bwMode="auto">
          <a:xfrm>
            <a:off x="7791450" y="5118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Forward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18" name="AutoShape 43"/>
          <p:cNvSpPr>
            <a:spLocks noChangeArrowheads="1"/>
          </p:cNvSpPr>
          <p:nvPr/>
        </p:nvSpPr>
        <p:spPr bwMode="auto">
          <a:xfrm rot="-5400000">
            <a:off x="6032500" y="2730500"/>
            <a:ext cx="1422400" cy="106680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9" name="AutoShape 44"/>
          <p:cNvSpPr>
            <a:spLocks noChangeArrowheads="1"/>
          </p:cNvSpPr>
          <p:nvPr/>
        </p:nvSpPr>
        <p:spPr bwMode="auto">
          <a:xfrm rot="5400000" flipH="1">
            <a:off x="908050" y="2781300"/>
            <a:ext cx="1422400" cy="1066800"/>
          </a:xfrm>
          <a:prstGeom prst="can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0" name="Text Box 45"/>
          <p:cNvSpPr txBox="1">
            <a:spLocks noChangeArrowheads="1"/>
          </p:cNvSpPr>
          <p:nvPr/>
        </p:nvSpPr>
        <p:spPr bwMode="auto">
          <a:xfrm>
            <a:off x="7258050" y="2705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Side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1" name="Text Box 46"/>
          <p:cNvSpPr txBox="1">
            <a:spLocks noChangeArrowheads="1"/>
          </p:cNvSpPr>
          <p:nvPr/>
        </p:nvSpPr>
        <p:spPr bwMode="auto">
          <a:xfrm>
            <a:off x="628650" y="9271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Green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2" name="AutoShape 47"/>
          <p:cNvSpPr>
            <a:spLocks noChangeArrowheads="1"/>
          </p:cNvSpPr>
          <p:nvPr/>
        </p:nvSpPr>
        <p:spPr bwMode="auto">
          <a:xfrm rot="7455042" flipH="1">
            <a:off x="1511300" y="1111250"/>
            <a:ext cx="1370013" cy="115411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3" name="AutoShape 48"/>
          <p:cNvSpPr>
            <a:spLocks noChangeArrowheads="1"/>
          </p:cNvSpPr>
          <p:nvPr/>
        </p:nvSpPr>
        <p:spPr bwMode="auto">
          <a:xfrm rot="-7455042">
            <a:off x="5397500" y="1035050"/>
            <a:ext cx="1370013" cy="1154113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4" name="Text Box 49"/>
          <p:cNvSpPr txBox="1">
            <a:spLocks noChangeArrowheads="1"/>
          </p:cNvSpPr>
          <p:nvPr/>
        </p:nvSpPr>
        <p:spPr bwMode="auto">
          <a:xfrm>
            <a:off x="19050" y="2755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Blue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5" name="Text Box 50"/>
          <p:cNvSpPr txBox="1">
            <a:spLocks noChangeArrowheads="1"/>
          </p:cNvSpPr>
          <p:nvPr/>
        </p:nvSpPr>
        <p:spPr bwMode="auto">
          <a:xfrm>
            <a:off x="6724650" y="850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Red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9" name="Freeform 62"/>
          <p:cNvSpPr>
            <a:spLocks/>
          </p:cNvSpPr>
          <p:nvPr/>
        </p:nvSpPr>
        <p:spPr bwMode="auto">
          <a:xfrm rot="-584684">
            <a:off x="5187950" y="3000375"/>
            <a:ext cx="704850" cy="150813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0" name="AutoShape 63"/>
          <p:cNvSpPr>
            <a:spLocks noChangeArrowheads="1"/>
          </p:cNvSpPr>
          <p:nvPr/>
        </p:nvSpPr>
        <p:spPr bwMode="auto">
          <a:xfrm rot="5162825">
            <a:off x="5854700" y="2921000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3" name="Freeform 66"/>
          <p:cNvSpPr>
            <a:spLocks/>
          </p:cNvSpPr>
          <p:nvPr/>
        </p:nvSpPr>
        <p:spPr bwMode="auto">
          <a:xfrm>
            <a:off x="2209800" y="5195888"/>
            <a:ext cx="20161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4" name="Freeform 67"/>
          <p:cNvSpPr>
            <a:spLocks/>
          </p:cNvSpPr>
          <p:nvPr/>
        </p:nvSpPr>
        <p:spPr bwMode="auto">
          <a:xfrm rot="-293154">
            <a:off x="4217988" y="5072063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5" name="AutoShape 68"/>
          <p:cNvSpPr>
            <a:spLocks noChangeArrowheads="1"/>
          </p:cNvSpPr>
          <p:nvPr/>
        </p:nvSpPr>
        <p:spPr bwMode="auto">
          <a:xfrm rot="4730591">
            <a:off x="6343650" y="4876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6" name="Freeform 69"/>
          <p:cNvSpPr>
            <a:spLocks/>
          </p:cNvSpPr>
          <p:nvPr/>
        </p:nvSpPr>
        <p:spPr bwMode="auto">
          <a:xfrm>
            <a:off x="2201863" y="6103938"/>
            <a:ext cx="192087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7" name="Freeform 70"/>
          <p:cNvSpPr>
            <a:spLocks/>
          </p:cNvSpPr>
          <p:nvPr/>
        </p:nvSpPr>
        <p:spPr bwMode="auto">
          <a:xfrm rot="293154" flipV="1">
            <a:off x="4114800" y="6194425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8" name="AutoShape 71"/>
          <p:cNvSpPr>
            <a:spLocks noChangeArrowheads="1"/>
          </p:cNvSpPr>
          <p:nvPr/>
        </p:nvSpPr>
        <p:spPr bwMode="auto">
          <a:xfrm rot="4730591">
            <a:off x="6253163" y="619442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9" name="Freeform 72"/>
          <p:cNvSpPr>
            <a:spLocks/>
          </p:cNvSpPr>
          <p:nvPr/>
        </p:nvSpPr>
        <p:spPr bwMode="auto">
          <a:xfrm rot="-5102972">
            <a:off x="3225800" y="4572001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0" name="AutoShape 73"/>
          <p:cNvSpPr>
            <a:spLocks noChangeArrowheads="1"/>
          </p:cNvSpPr>
          <p:nvPr/>
        </p:nvSpPr>
        <p:spPr bwMode="auto">
          <a:xfrm rot="743897">
            <a:off x="4294188" y="33464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1" name="Freeform 74"/>
          <p:cNvSpPr>
            <a:spLocks/>
          </p:cNvSpPr>
          <p:nvPr/>
        </p:nvSpPr>
        <p:spPr bwMode="auto">
          <a:xfrm rot="-4208352">
            <a:off x="3705225" y="4364038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2" name="AutoShape 75"/>
          <p:cNvSpPr>
            <a:spLocks noChangeArrowheads="1"/>
          </p:cNvSpPr>
          <p:nvPr/>
        </p:nvSpPr>
        <p:spPr bwMode="auto">
          <a:xfrm rot="849994">
            <a:off x="4973638" y="3214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4" name="Freeform 77"/>
          <p:cNvSpPr>
            <a:spLocks/>
          </p:cNvSpPr>
          <p:nvPr/>
        </p:nvSpPr>
        <p:spPr bwMode="auto">
          <a:xfrm>
            <a:off x="2209800" y="5872163"/>
            <a:ext cx="19399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5" name="Freeform 78"/>
          <p:cNvSpPr>
            <a:spLocks/>
          </p:cNvSpPr>
          <p:nvPr/>
        </p:nvSpPr>
        <p:spPr bwMode="auto">
          <a:xfrm>
            <a:off x="2209800" y="5638800"/>
            <a:ext cx="2014538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6" name="Freeform 79"/>
          <p:cNvSpPr>
            <a:spLocks/>
          </p:cNvSpPr>
          <p:nvPr/>
        </p:nvSpPr>
        <p:spPr bwMode="auto">
          <a:xfrm>
            <a:off x="2209800" y="5395913"/>
            <a:ext cx="2225675" cy="90487"/>
          </a:xfrm>
          <a:custGeom>
            <a:avLst/>
            <a:gdLst>
              <a:gd name="T0" fmla="*/ 0 w 1446"/>
              <a:gd name="T1" fmla="*/ 2147483647 h 59"/>
              <a:gd name="T2" fmla="*/ 2147483647 w 1446"/>
              <a:gd name="T3" fmla="*/ 2147483647 h 59"/>
              <a:gd name="T4" fmla="*/ 2147483647 w 1446"/>
              <a:gd name="T5" fmla="*/ 2147483647 h 59"/>
              <a:gd name="T6" fmla="*/ 2147483647 w 1446"/>
              <a:gd name="T7" fmla="*/ 2147483647 h 59"/>
              <a:gd name="T8" fmla="*/ 2147483647 w 1446"/>
              <a:gd name="T9" fmla="*/ 2147483647 h 59"/>
              <a:gd name="T10" fmla="*/ 2147483647 w 1446"/>
              <a:gd name="T11" fmla="*/ 2147483647 h 59"/>
              <a:gd name="T12" fmla="*/ 2147483647 w 1446"/>
              <a:gd name="T13" fmla="*/ 2147483647 h 59"/>
              <a:gd name="T14" fmla="*/ 2147483647 w 1446"/>
              <a:gd name="T15" fmla="*/ 2147483647 h 59"/>
              <a:gd name="T16" fmla="*/ 2147483647 w 1446"/>
              <a:gd name="T17" fmla="*/ 2147483647 h 59"/>
              <a:gd name="T18" fmla="*/ 2147483647 w 1446"/>
              <a:gd name="T19" fmla="*/ 2147483647 h 59"/>
              <a:gd name="T20" fmla="*/ 2147483647 w 1446"/>
              <a:gd name="T21" fmla="*/ 2147483647 h 59"/>
              <a:gd name="T22" fmla="*/ 2147483647 w 1446"/>
              <a:gd name="T23" fmla="*/ 2147483647 h 59"/>
              <a:gd name="T24" fmla="*/ 2147483647 w 1446"/>
              <a:gd name="T25" fmla="*/ 2147483647 h 59"/>
              <a:gd name="T26" fmla="*/ 2147483647 w 1446"/>
              <a:gd name="T27" fmla="*/ 2147483647 h 59"/>
              <a:gd name="T28" fmla="*/ 2147483647 w 1446"/>
              <a:gd name="T29" fmla="*/ 2147483647 h 59"/>
              <a:gd name="T30" fmla="*/ 2147483647 w 1446"/>
              <a:gd name="T31" fmla="*/ 2147483647 h 59"/>
              <a:gd name="T32" fmla="*/ 2147483647 w 1446"/>
              <a:gd name="T33" fmla="*/ 2147483647 h 59"/>
              <a:gd name="T34" fmla="*/ 2147483647 w 1446"/>
              <a:gd name="T35" fmla="*/ 2147483647 h 59"/>
              <a:gd name="T36" fmla="*/ 2147483647 w 1446"/>
              <a:gd name="T37" fmla="*/ 2147483647 h 59"/>
              <a:gd name="T38" fmla="*/ 2147483647 w 1446"/>
              <a:gd name="T39" fmla="*/ 2147483647 h 59"/>
              <a:gd name="T40" fmla="*/ 2147483647 w 1446"/>
              <a:gd name="T41" fmla="*/ 2147483647 h 59"/>
              <a:gd name="T42" fmla="*/ 2147483647 w 1446"/>
              <a:gd name="T43" fmla="*/ 2147483647 h 59"/>
              <a:gd name="T44" fmla="*/ 2147483647 w 1446"/>
              <a:gd name="T45" fmla="*/ 2147483647 h 59"/>
              <a:gd name="T46" fmla="*/ 2147483647 w 1446"/>
              <a:gd name="T47" fmla="*/ 2147483647 h 59"/>
              <a:gd name="T48" fmla="*/ 2147483647 w 1446"/>
              <a:gd name="T49" fmla="*/ 2147483647 h 59"/>
              <a:gd name="T50" fmla="*/ 2147483647 w 1446"/>
              <a:gd name="T51" fmla="*/ 2147483647 h 59"/>
              <a:gd name="T52" fmla="*/ 2147483647 w 1446"/>
              <a:gd name="T53" fmla="*/ 2147483647 h 59"/>
              <a:gd name="T54" fmla="*/ 2147483647 w 1446"/>
              <a:gd name="T55" fmla="*/ 2147483647 h 59"/>
              <a:gd name="T56" fmla="*/ 2147483647 w 1446"/>
              <a:gd name="T57" fmla="*/ 2147483647 h 59"/>
              <a:gd name="T58" fmla="*/ 2147483647 w 1446"/>
              <a:gd name="T59" fmla="*/ 2147483647 h 59"/>
              <a:gd name="T60" fmla="*/ 2147483647 w 1446"/>
              <a:gd name="T61" fmla="*/ 2147483647 h 59"/>
              <a:gd name="T62" fmla="*/ 2147483647 w 1446"/>
              <a:gd name="T63" fmla="*/ 2147483647 h 59"/>
              <a:gd name="T64" fmla="*/ 2147483647 w 1446"/>
              <a:gd name="T65" fmla="*/ 2147483647 h 59"/>
              <a:gd name="T66" fmla="*/ 2147483647 w 1446"/>
              <a:gd name="T67" fmla="*/ 2147483647 h 59"/>
              <a:gd name="T68" fmla="*/ 2147483647 w 1446"/>
              <a:gd name="T69" fmla="*/ 2147483647 h 59"/>
              <a:gd name="T70" fmla="*/ 2147483647 w 1446"/>
              <a:gd name="T71" fmla="*/ 2147483647 h 59"/>
              <a:gd name="T72" fmla="*/ 2147483647 w 1446"/>
              <a:gd name="T73" fmla="*/ 2147483647 h 59"/>
              <a:gd name="T74" fmla="*/ 2147483647 w 1446"/>
              <a:gd name="T75" fmla="*/ 2147483647 h 59"/>
              <a:gd name="T76" fmla="*/ 2147483647 w 1446"/>
              <a:gd name="T77" fmla="*/ 2147483647 h 59"/>
              <a:gd name="T78" fmla="*/ 2147483647 w 1446"/>
              <a:gd name="T79" fmla="*/ 2147483647 h 59"/>
              <a:gd name="T80" fmla="*/ 2147483647 w 1446"/>
              <a:gd name="T81" fmla="*/ 2147483647 h 59"/>
              <a:gd name="T82" fmla="*/ 2147483647 w 1446"/>
              <a:gd name="T83" fmla="*/ 2147483647 h 59"/>
              <a:gd name="T84" fmla="*/ 2147483647 w 1446"/>
              <a:gd name="T85" fmla="*/ 2147483647 h 59"/>
              <a:gd name="T86" fmla="*/ 2147483647 w 1446"/>
              <a:gd name="T87" fmla="*/ 2147483647 h 59"/>
              <a:gd name="T88" fmla="*/ 2147483647 w 1446"/>
              <a:gd name="T89" fmla="*/ 2147483647 h 59"/>
              <a:gd name="T90" fmla="*/ 2147483647 w 1446"/>
              <a:gd name="T91" fmla="*/ 2147483647 h 59"/>
              <a:gd name="T92" fmla="*/ 2147483647 w 1446"/>
              <a:gd name="T93" fmla="*/ 2147483647 h 5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46"/>
              <a:gd name="T142" fmla="*/ 0 h 59"/>
              <a:gd name="T143" fmla="*/ 1446 w 1446"/>
              <a:gd name="T144" fmla="*/ 59 h 5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46" h="59">
                <a:moveTo>
                  <a:pt x="0" y="37"/>
                </a:moveTo>
                <a:cubicBezTo>
                  <a:pt x="12" y="34"/>
                  <a:pt x="49" y="59"/>
                  <a:pt x="72" y="57"/>
                </a:cubicBezTo>
                <a:cubicBezTo>
                  <a:pt x="95" y="55"/>
                  <a:pt x="113" y="29"/>
                  <a:pt x="138" y="26"/>
                </a:cubicBezTo>
                <a:cubicBezTo>
                  <a:pt x="165" y="13"/>
                  <a:pt x="195" y="29"/>
                  <a:pt x="220" y="36"/>
                </a:cubicBezTo>
                <a:cubicBezTo>
                  <a:pt x="232" y="48"/>
                  <a:pt x="249" y="43"/>
                  <a:pt x="268" y="41"/>
                </a:cubicBezTo>
                <a:cubicBezTo>
                  <a:pt x="281" y="39"/>
                  <a:pt x="290" y="33"/>
                  <a:pt x="303" y="30"/>
                </a:cubicBezTo>
                <a:cubicBezTo>
                  <a:pt x="308" y="26"/>
                  <a:pt x="310" y="24"/>
                  <a:pt x="317" y="22"/>
                </a:cubicBezTo>
                <a:cubicBezTo>
                  <a:pt x="322" y="20"/>
                  <a:pt x="334" y="18"/>
                  <a:pt x="334" y="18"/>
                </a:cubicBezTo>
                <a:cubicBezTo>
                  <a:pt x="351" y="19"/>
                  <a:pt x="369" y="20"/>
                  <a:pt x="385" y="26"/>
                </a:cubicBezTo>
                <a:cubicBezTo>
                  <a:pt x="395" y="29"/>
                  <a:pt x="403" y="33"/>
                  <a:pt x="413" y="36"/>
                </a:cubicBezTo>
                <a:cubicBezTo>
                  <a:pt x="435" y="46"/>
                  <a:pt x="460" y="40"/>
                  <a:pt x="484" y="36"/>
                </a:cubicBezTo>
                <a:cubicBezTo>
                  <a:pt x="487" y="34"/>
                  <a:pt x="490" y="33"/>
                  <a:pt x="493" y="32"/>
                </a:cubicBezTo>
                <a:cubicBezTo>
                  <a:pt x="496" y="31"/>
                  <a:pt x="499" y="31"/>
                  <a:pt x="501" y="30"/>
                </a:cubicBezTo>
                <a:cubicBezTo>
                  <a:pt x="506" y="27"/>
                  <a:pt x="510" y="24"/>
                  <a:pt x="515" y="22"/>
                </a:cubicBezTo>
                <a:cubicBezTo>
                  <a:pt x="525" y="11"/>
                  <a:pt x="542" y="11"/>
                  <a:pt x="558" y="8"/>
                </a:cubicBezTo>
                <a:cubicBezTo>
                  <a:pt x="578" y="9"/>
                  <a:pt x="604" y="8"/>
                  <a:pt x="623" y="16"/>
                </a:cubicBezTo>
                <a:cubicBezTo>
                  <a:pt x="646" y="25"/>
                  <a:pt x="654" y="30"/>
                  <a:pt x="680" y="34"/>
                </a:cubicBezTo>
                <a:cubicBezTo>
                  <a:pt x="682" y="33"/>
                  <a:pt x="705" y="33"/>
                  <a:pt x="711" y="30"/>
                </a:cubicBezTo>
                <a:cubicBezTo>
                  <a:pt x="721" y="25"/>
                  <a:pt x="727" y="19"/>
                  <a:pt x="739" y="16"/>
                </a:cubicBezTo>
                <a:cubicBezTo>
                  <a:pt x="748" y="9"/>
                  <a:pt x="756" y="9"/>
                  <a:pt x="768" y="8"/>
                </a:cubicBezTo>
                <a:cubicBezTo>
                  <a:pt x="784" y="9"/>
                  <a:pt x="801" y="10"/>
                  <a:pt x="816" y="16"/>
                </a:cubicBezTo>
                <a:cubicBezTo>
                  <a:pt x="819" y="17"/>
                  <a:pt x="821" y="19"/>
                  <a:pt x="824" y="20"/>
                </a:cubicBezTo>
                <a:cubicBezTo>
                  <a:pt x="830" y="21"/>
                  <a:pt x="842" y="24"/>
                  <a:pt x="842" y="24"/>
                </a:cubicBezTo>
                <a:cubicBezTo>
                  <a:pt x="852" y="30"/>
                  <a:pt x="868" y="32"/>
                  <a:pt x="881" y="34"/>
                </a:cubicBezTo>
                <a:cubicBezTo>
                  <a:pt x="884" y="33"/>
                  <a:pt x="902" y="32"/>
                  <a:pt x="907" y="30"/>
                </a:cubicBezTo>
                <a:cubicBezTo>
                  <a:pt x="916" y="26"/>
                  <a:pt x="923" y="17"/>
                  <a:pt x="932" y="14"/>
                </a:cubicBezTo>
                <a:cubicBezTo>
                  <a:pt x="939" y="11"/>
                  <a:pt x="953" y="9"/>
                  <a:pt x="961" y="8"/>
                </a:cubicBezTo>
                <a:cubicBezTo>
                  <a:pt x="991" y="10"/>
                  <a:pt x="1010" y="12"/>
                  <a:pt x="1035" y="24"/>
                </a:cubicBezTo>
                <a:cubicBezTo>
                  <a:pt x="1048" y="30"/>
                  <a:pt x="1040" y="27"/>
                  <a:pt x="1060" y="32"/>
                </a:cubicBezTo>
                <a:cubicBezTo>
                  <a:pt x="1063" y="32"/>
                  <a:pt x="1069" y="34"/>
                  <a:pt x="1069" y="34"/>
                </a:cubicBezTo>
                <a:cubicBezTo>
                  <a:pt x="1084" y="31"/>
                  <a:pt x="1092" y="27"/>
                  <a:pt x="1106" y="24"/>
                </a:cubicBezTo>
                <a:cubicBezTo>
                  <a:pt x="1117" y="12"/>
                  <a:pt x="1104" y="22"/>
                  <a:pt x="1120" y="16"/>
                </a:cubicBezTo>
                <a:cubicBezTo>
                  <a:pt x="1130" y="11"/>
                  <a:pt x="1138" y="5"/>
                  <a:pt x="1151" y="2"/>
                </a:cubicBezTo>
                <a:cubicBezTo>
                  <a:pt x="1166" y="3"/>
                  <a:pt x="1181" y="4"/>
                  <a:pt x="1196" y="6"/>
                </a:cubicBezTo>
                <a:cubicBezTo>
                  <a:pt x="1202" y="7"/>
                  <a:pt x="1208" y="8"/>
                  <a:pt x="1213" y="10"/>
                </a:cubicBezTo>
                <a:cubicBezTo>
                  <a:pt x="1216" y="10"/>
                  <a:pt x="1222" y="12"/>
                  <a:pt x="1222" y="12"/>
                </a:cubicBezTo>
                <a:cubicBezTo>
                  <a:pt x="1239" y="24"/>
                  <a:pt x="1215" y="8"/>
                  <a:pt x="1236" y="18"/>
                </a:cubicBezTo>
                <a:cubicBezTo>
                  <a:pt x="1239" y="19"/>
                  <a:pt x="1241" y="22"/>
                  <a:pt x="1245" y="24"/>
                </a:cubicBezTo>
                <a:cubicBezTo>
                  <a:pt x="1251" y="26"/>
                  <a:pt x="1258" y="26"/>
                  <a:pt x="1264" y="27"/>
                </a:cubicBezTo>
                <a:cubicBezTo>
                  <a:pt x="1279" y="27"/>
                  <a:pt x="1293" y="27"/>
                  <a:pt x="1307" y="26"/>
                </a:cubicBezTo>
                <a:cubicBezTo>
                  <a:pt x="1313" y="25"/>
                  <a:pt x="1324" y="22"/>
                  <a:pt x="1324" y="22"/>
                </a:cubicBezTo>
                <a:cubicBezTo>
                  <a:pt x="1328" y="14"/>
                  <a:pt x="1330" y="12"/>
                  <a:pt x="1341" y="10"/>
                </a:cubicBezTo>
                <a:cubicBezTo>
                  <a:pt x="1343" y="8"/>
                  <a:pt x="1344" y="7"/>
                  <a:pt x="1347" y="6"/>
                </a:cubicBezTo>
                <a:cubicBezTo>
                  <a:pt x="1352" y="4"/>
                  <a:pt x="1364" y="2"/>
                  <a:pt x="1364" y="2"/>
                </a:cubicBezTo>
                <a:cubicBezTo>
                  <a:pt x="1408" y="6"/>
                  <a:pt x="1367" y="0"/>
                  <a:pt x="1392" y="8"/>
                </a:cubicBezTo>
                <a:cubicBezTo>
                  <a:pt x="1398" y="9"/>
                  <a:pt x="1409" y="12"/>
                  <a:pt x="1409" y="12"/>
                </a:cubicBezTo>
                <a:cubicBezTo>
                  <a:pt x="1422" y="21"/>
                  <a:pt x="1412" y="16"/>
                  <a:pt x="1446" y="1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7" name="Freeform 80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8" name="Freeform 81"/>
          <p:cNvSpPr>
            <a:spLocks/>
          </p:cNvSpPr>
          <p:nvPr/>
        </p:nvSpPr>
        <p:spPr bwMode="auto">
          <a:xfrm>
            <a:off x="2133600" y="5029200"/>
            <a:ext cx="202247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9" name="Freeform 82"/>
          <p:cNvSpPr>
            <a:spLocks/>
          </p:cNvSpPr>
          <p:nvPr/>
        </p:nvSpPr>
        <p:spPr bwMode="auto">
          <a:xfrm>
            <a:off x="2178050" y="4891088"/>
            <a:ext cx="739775" cy="84137"/>
          </a:xfrm>
          <a:custGeom>
            <a:avLst/>
            <a:gdLst>
              <a:gd name="T0" fmla="*/ 0 w 466"/>
              <a:gd name="T1" fmla="*/ 2147483647 h 53"/>
              <a:gd name="T2" fmla="*/ 2147483647 w 466"/>
              <a:gd name="T3" fmla="*/ 2147483647 h 53"/>
              <a:gd name="T4" fmla="*/ 2147483647 w 466"/>
              <a:gd name="T5" fmla="*/ 2147483647 h 53"/>
              <a:gd name="T6" fmla="*/ 2147483647 w 466"/>
              <a:gd name="T7" fmla="*/ 2147483647 h 53"/>
              <a:gd name="T8" fmla="*/ 2147483647 w 466"/>
              <a:gd name="T9" fmla="*/ 2147483647 h 53"/>
              <a:gd name="T10" fmla="*/ 2147483647 w 466"/>
              <a:gd name="T11" fmla="*/ 2147483647 h 53"/>
              <a:gd name="T12" fmla="*/ 2147483647 w 466"/>
              <a:gd name="T13" fmla="*/ 2147483647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53"/>
              <a:gd name="T23" fmla="*/ 466 w 466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53">
                <a:moveTo>
                  <a:pt x="0" y="20"/>
                </a:moveTo>
                <a:cubicBezTo>
                  <a:pt x="7" y="18"/>
                  <a:pt x="21" y="0"/>
                  <a:pt x="45" y="5"/>
                </a:cubicBezTo>
                <a:cubicBezTo>
                  <a:pt x="69" y="10"/>
                  <a:pt x="107" y="51"/>
                  <a:pt x="145" y="52"/>
                </a:cubicBezTo>
                <a:cubicBezTo>
                  <a:pt x="183" y="53"/>
                  <a:pt x="234" y="14"/>
                  <a:pt x="273" y="12"/>
                </a:cubicBezTo>
                <a:cubicBezTo>
                  <a:pt x="312" y="10"/>
                  <a:pt x="355" y="36"/>
                  <a:pt x="379" y="38"/>
                </a:cubicBezTo>
                <a:cubicBezTo>
                  <a:pt x="403" y="40"/>
                  <a:pt x="402" y="28"/>
                  <a:pt x="416" y="23"/>
                </a:cubicBezTo>
                <a:cubicBezTo>
                  <a:pt x="431" y="18"/>
                  <a:pt x="456" y="12"/>
                  <a:pt x="466" y="10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50" name="Text Box 83"/>
          <p:cNvSpPr txBox="1">
            <a:spLocks noChangeArrowheads="1"/>
          </p:cNvSpPr>
          <p:nvPr/>
        </p:nvSpPr>
        <p:spPr bwMode="auto">
          <a:xfrm>
            <a:off x="8023225" y="5943600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(size)</a:t>
            </a:r>
          </a:p>
        </p:txBody>
      </p:sp>
      <p:sp>
        <p:nvSpPr>
          <p:cNvPr id="55351" name="Text Box 84"/>
          <p:cNvSpPr txBox="1">
            <a:spLocks noChangeArrowheads="1"/>
          </p:cNvSpPr>
          <p:nvPr/>
        </p:nvSpPr>
        <p:spPr bwMode="auto">
          <a:xfrm>
            <a:off x="73152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(granularity)</a:t>
            </a:r>
          </a:p>
        </p:txBody>
      </p:sp>
      <p:grpSp>
        <p:nvGrpSpPr>
          <p:cNvPr id="86" name="Group 54"/>
          <p:cNvGrpSpPr>
            <a:grpSpLocks/>
          </p:cNvGrpSpPr>
          <p:nvPr/>
        </p:nvGrpSpPr>
        <p:grpSpPr bwMode="auto">
          <a:xfrm rot="-5400000">
            <a:off x="3188494" y="2193131"/>
            <a:ext cx="230188" cy="2117725"/>
            <a:chOff x="1824" y="1776"/>
            <a:chExt cx="145" cy="1334"/>
          </a:xfrm>
        </p:grpSpPr>
        <p:grpSp>
          <p:nvGrpSpPr>
            <p:cNvPr id="87" name="Group 55"/>
            <p:cNvGrpSpPr>
              <a:grpSpLocks/>
            </p:cNvGrpSpPr>
            <p:nvPr/>
          </p:nvGrpSpPr>
          <p:grpSpPr bwMode="auto">
            <a:xfrm rot="-5569189">
              <a:off x="1318" y="2460"/>
              <a:ext cx="1197" cy="104"/>
              <a:chOff x="641" y="1672"/>
              <a:chExt cx="1343" cy="105"/>
            </a:xfrm>
          </p:grpSpPr>
          <p:sp>
            <p:nvSpPr>
              <p:cNvPr id="89" name="Freeform 56"/>
              <p:cNvSpPr>
                <a:spLocks/>
              </p:cNvSpPr>
              <p:nvPr/>
            </p:nvSpPr>
            <p:spPr bwMode="auto">
              <a:xfrm>
                <a:off x="1308" y="1680"/>
                <a:ext cx="676" cy="97"/>
              </a:xfrm>
              <a:custGeom>
                <a:avLst/>
                <a:gdLst>
                  <a:gd name="T0" fmla="*/ 0 w 676"/>
                  <a:gd name="T1" fmla="*/ 52 h 97"/>
                  <a:gd name="T2" fmla="*/ 65 w 676"/>
                  <a:gd name="T3" fmla="*/ 24 h 97"/>
                  <a:gd name="T4" fmla="*/ 205 w 676"/>
                  <a:gd name="T5" fmla="*/ 85 h 97"/>
                  <a:gd name="T6" fmla="*/ 385 w 676"/>
                  <a:gd name="T7" fmla="*/ 0 h 97"/>
                  <a:gd name="T8" fmla="*/ 550 w 676"/>
                  <a:gd name="T9" fmla="*/ 85 h 97"/>
                  <a:gd name="T10" fmla="*/ 623 w 676"/>
                  <a:gd name="T11" fmla="*/ 72 h 97"/>
                  <a:gd name="T12" fmla="*/ 676 w 676"/>
                  <a:gd name="T13" fmla="*/ 33 h 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6"/>
                  <a:gd name="T22" fmla="*/ 0 h 97"/>
                  <a:gd name="T23" fmla="*/ 676 w 676"/>
                  <a:gd name="T24" fmla="*/ 97 h 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6" h="97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1" y="73"/>
                      <a:pt x="550" y="85"/>
                    </a:cubicBezTo>
                    <a:cubicBezTo>
                      <a:pt x="589" y="97"/>
                      <a:pt x="602" y="81"/>
                      <a:pt x="623" y="72"/>
                    </a:cubicBezTo>
                    <a:cubicBezTo>
                      <a:pt x="644" y="63"/>
                      <a:pt x="665" y="41"/>
                      <a:pt x="676" y="33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57"/>
              <p:cNvSpPr>
                <a:spLocks/>
              </p:cNvSpPr>
              <p:nvPr/>
            </p:nvSpPr>
            <p:spPr bwMode="auto">
              <a:xfrm>
                <a:off x="641" y="1672"/>
                <a:ext cx="689" cy="99"/>
              </a:xfrm>
              <a:custGeom>
                <a:avLst/>
                <a:gdLst>
                  <a:gd name="T0" fmla="*/ 0 w 689"/>
                  <a:gd name="T1" fmla="*/ 52 h 99"/>
                  <a:gd name="T2" fmla="*/ 65 w 689"/>
                  <a:gd name="T3" fmla="*/ 24 h 99"/>
                  <a:gd name="T4" fmla="*/ 205 w 689"/>
                  <a:gd name="T5" fmla="*/ 85 h 99"/>
                  <a:gd name="T6" fmla="*/ 385 w 689"/>
                  <a:gd name="T7" fmla="*/ 0 h 99"/>
                  <a:gd name="T8" fmla="*/ 550 w 689"/>
                  <a:gd name="T9" fmla="*/ 85 h 99"/>
                  <a:gd name="T10" fmla="*/ 628 w 689"/>
                  <a:gd name="T11" fmla="*/ 85 h 99"/>
                  <a:gd name="T12" fmla="*/ 689 w 689"/>
                  <a:gd name="T13" fmla="*/ 45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89"/>
                  <a:gd name="T22" fmla="*/ 0 h 99"/>
                  <a:gd name="T23" fmla="*/ 689 w 689"/>
                  <a:gd name="T24" fmla="*/ 99 h 9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89" h="99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0" y="71"/>
                      <a:pt x="550" y="85"/>
                    </a:cubicBezTo>
                    <a:cubicBezTo>
                      <a:pt x="590" y="99"/>
                      <a:pt x="605" y="92"/>
                      <a:pt x="628" y="85"/>
                    </a:cubicBezTo>
                    <a:cubicBezTo>
                      <a:pt x="651" y="78"/>
                      <a:pt x="676" y="53"/>
                      <a:pt x="689" y="45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8" name="AutoShape 58"/>
            <p:cNvSpPr>
              <a:spLocks noChangeArrowheads="1"/>
            </p:cNvSpPr>
            <p:nvPr/>
          </p:nvSpPr>
          <p:spPr bwMode="auto">
            <a:xfrm rot="-261001">
              <a:off x="1824" y="17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51"/>
          <p:cNvGrpSpPr>
            <a:grpSpLocks/>
          </p:cNvGrpSpPr>
          <p:nvPr/>
        </p:nvGrpSpPr>
        <p:grpSpPr bwMode="auto">
          <a:xfrm>
            <a:off x="2789238" y="1976438"/>
            <a:ext cx="1262062" cy="569912"/>
            <a:chOff x="1745" y="1045"/>
            <a:chExt cx="795" cy="359"/>
          </a:xfrm>
        </p:grpSpPr>
        <p:sp>
          <p:nvSpPr>
            <p:cNvPr id="93" name="Freeform 52"/>
            <p:cNvSpPr>
              <a:spLocks/>
            </p:cNvSpPr>
            <p:nvPr/>
          </p:nvSpPr>
          <p:spPr bwMode="auto">
            <a:xfrm rot="-8919833">
              <a:off x="1816" y="1307"/>
              <a:ext cx="724" cy="97"/>
            </a:xfrm>
            <a:custGeom>
              <a:avLst/>
              <a:gdLst>
                <a:gd name="T0" fmla="*/ 0 w 676"/>
                <a:gd name="T1" fmla="*/ 52 h 97"/>
                <a:gd name="T2" fmla="*/ 86 w 676"/>
                <a:gd name="T3" fmla="*/ 24 h 97"/>
                <a:gd name="T4" fmla="*/ 271 w 676"/>
                <a:gd name="T5" fmla="*/ 85 h 97"/>
                <a:gd name="T6" fmla="*/ 506 w 676"/>
                <a:gd name="T7" fmla="*/ 0 h 97"/>
                <a:gd name="T8" fmla="*/ 724 w 676"/>
                <a:gd name="T9" fmla="*/ 85 h 97"/>
                <a:gd name="T10" fmla="*/ 819 w 676"/>
                <a:gd name="T11" fmla="*/ 72 h 97"/>
                <a:gd name="T12" fmla="*/ 889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AutoShape 53"/>
            <p:cNvSpPr>
              <a:spLocks noChangeArrowheads="1"/>
            </p:cNvSpPr>
            <p:nvPr/>
          </p:nvSpPr>
          <p:spPr bwMode="auto">
            <a:xfrm rot="-3172323">
              <a:off x="1745" y="1045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59"/>
          <p:cNvGrpSpPr>
            <a:grpSpLocks/>
          </p:cNvGrpSpPr>
          <p:nvPr/>
        </p:nvGrpSpPr>
        <p:grpSpPr bwMode="auto">
          <a:xfrm rot="2196279">
            <a:off x="5048250" y="1917700"/>
            <a:ext cx="228600" cy="1331913"/>
            <a:chOff x="3000" y="879"/>
            <a:chExt cx="144" cy="839"/>
          </a:xfrm>
        </p:grpSpPr>
        <p:sp>
          <p:nvSpPr>
            <p:cNvPr id="97" name="Freeform 60"/>
            <p:cNvSpPr>
              <a:spLocks/>
            </p:cNvSpPr>
            <p:nvPr/>
          </p:nvSpPr>
          <p:spPr bwMode="auto">
            <a:xfrm rot="-5569189">
              <a:off x="2713" y="1309"/>
              <a:ext cx="711" cy="107"/>
            </a:xfrm>
            <a:custGeom>
              <a:avLst/>
              <a:gdLst>
                <a:gd name="T0" fmla="*/ 0 w 676"/>
                <a:gd name="T1" fmla="*/ 76 h 97"/>
                <a:gd name="T2" fmla="*/ 80 w 676"/>
                <a:gd name="T3" fmla="*/ 35 h 97"/>
                <a:gd name="T4" fmla="*/ 251 w 676"/>
                <a:gd name="T5" fmla="*/ 127 h 97"/>
                <a:gd name="T6" fmla="*/ 471 w 676"/>
                <a:gd name="T7" fmla="*/ 0 h 97"/>
                <a:gd name="T8" fmla="*/ 672 w 676"/>
                <a:gd name="T9" fmla="*/ 127 h 97"/>
                <a:gd name="T10" fmla="*/ 763 w 676"/>
                <a:gd name="T11" fmla="*/ 106 h 97"/>
                <a:gd name="T12" fmla="*/ 828 w 676"/>
                <a:gd name="T13" fmla="*/ 49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AutoShape 61"/>
            <p:cNvSpPr>
              <a:spLocks noChangeArrowheads="1"/>
            </p:cNvSpPr>
            <p:nvPr/>
          </p:nvSpPr>
          <p:spPr bwMode="auto">
            <a:xfrm rot="178320">
              <a:off x="3000" y="879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Freeform 64"/>
          <p:cNvSpPr>
            <a:spLocks/>
          </p:cNvSpPr>
          <p:nvPr/>
        </p:nvSpPr>
        <p:spPr bwMode="auto">
          <a:xfrm rot="21015316">
            <a:off x="5276850" y="3502025"/>
            <a:ext cx="692150" cy="153988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65"/>
          <p:cNvSpPr>
            <a:spLocks noChangeArrowheads="1"/>
          </p:cNvSpPr>
          <p:nvPr/>
        </p:nvSpPr>
        <p:spPr bwMode="auto">
          <a:xfrm rot="5162825">
            <a:off x="5930900" y="3419475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76"/>
          <p:cNvSpPr>
            <a:spLocks noChangeArrowheads="1"/>
          </p:cNvSpPr>
          <p:nvPr/>
        </p:nvSpPr>
        <p:spPr bwMode="auto">
          <a:xfrm>
            <a:off x="3624263" y="2438400"/>
            <a:ext cx="1905000" cy="1600200"/>
          </a:xfrm>
          <a:prstGeom prst="hexagon">
            <a:avLst>
              <a:gd name="adj" fmla="val 29762"/>
              <a:gd name="vf" fmla="val 115470"/>
            </a:avLst>
          </a:prstGeom>
          <a:solidFill>
            <a:srgbClr val="FFDF9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/>
              <a:t>Mirrors</a:t>
            </a:r>
          </a:p>
        </p:txBody>
      </p:sp>
    </p:spTree>
    <p:extLst>
      <p:ext uri="{BB962C8B-B14F-4D97-AF65-F5344CB8AC3E}">
        <p14:creationId xmlns:p14="http://schemas.microsoft.com/office/powerpoint/2010/main" val="4133266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55299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0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 rot="8751268">
            <a:off x="4286250" y="64135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55376" name="AutoShape 7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7" name="Group 8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78" name="Line 9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9" name="Line 10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80" name="Line 11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3" name="Group 12"/>
          <p:cNvGrpSpPr>
            <a:grpSpLocks/>
          </p:cNvGrpSpPr>
          <p:nvPr/>
        </p:nvGrpSpPr>
        <p:grpSpPr bwMode="auto">
          <a:xfrm>
            <a:off x="4346575" y="4800600"/>
            <a:ext cx="396875" cy="600075"/>
            <a:chOff x="1488" y="864"/>
            <a:chExt cx="250" cy="378"/>
          </a:xfrm>
        </p:grpSpPr>
        <p:sp>
          <p:nvSpPr>
            <p:cNvPr id="55371" name="AutoShape 13"/>
            <p:cNvSpPr>
              <a:spLocks noChangeArrowheads="1"/>
            </p:cNvSpPr>
            <p:nvPr/>
          </p:nvSpPr>
          <p:spPr bwMode="auto">
            <a:xfrm rot="-10580780">
              <a:off x="1618" y="864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72" name="Group 14"/>
            <p:cNvGrpSpPr>
              <a:grpSpLocks/>
            </p:cNvGrpSpPr>
            <p:nvPr/>
          </p:nvGrpSpPr>
          <p:grpSpPr bwMode="auto">
            <a:xfrm rot="-10580780">
              <a:off x="1488" y="913"/>
              <a:ext cx="240" cy="329"/>
              <a:chOff x="1344" y="3264"/>
              <a:chExt cx="480" cy="1056"/>
            </a:xfrm>
          </p:grpSpPr>
          <p:sp>
            <p:nvSpPr>
              <p:cNvPr id="55373" name="Line 15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4" name="Line 16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5" name="Line 17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5304" name="Group 18"/>
          <p:cNvGrpSpPr>
            <a:grpSpLocks/>
          </p:cNvGrpSpPr>
          <p:nvPr/>
        </p:nvGrpSpPr>
        <p:grpSpPr bwMode="auto">
          <a:xfrm rot="-563016">
            <a:off x="3889375" y="4953000"/>
            <a:ext cx="396875" cy="600075"/>
            <a:chOff x="1870" y="1300"/>
            <a:chExt cx="250" cy="378"/>
          </a:xfrm>
        </p:grpSpPr>
        <p:sp>
          <p:nvSpPr>
            <p:cNvPr id="55366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5367" name="Group 20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55368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69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70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305" name="Freeform 24"/>
          <p:cNvSpPr>
            <a:spLocks/>
          </p:cNvSpPr>
          <p:nvPr/>
        </p:nvSpPr>
        <p:spPr bwMode="auto">
          <a:xfrm>
            <a:off x="2533650" y="48768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6" name="Freeform 25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307" name="Group 26"/>
          <p:cNvGrpSpPr>
            <a:grpSpLocks/>
          </p:cNvGrpSpPr>
          <p:nvPr/>
        </p:nvGrpSpPr>
        <p:grpSpPr bwMode="auto">
          <a:xfrm rot="-5569189">
            <a:off x="3699669" y="3929857"/>
            <a:ext cx="1900237" cy="165100"/>
            <a:chOff x="641" y="1672"/>
            <a:chExt cx="1343" cy="105"/>
          </a:xfrm>
        </p:grpSpPr>
        <p:sp>
          <p:nvSpPr>
            <p:cNvPr id="55364" name="Freeform 27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5" name="Freeform 28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8" name="Group 29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55362" name="Freeform 30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Freeform 31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309" name="Group 32"/>
          <p:cNvGrpSpPr>
            <a:grpSpLocks/>
          </p:cNvGrpSpPr>
          <p:nvPr/>
        </p:nvGrpSpPr>
        <p:grpSpPr bwMode="auto">
          <a:xfrm rot="-5569189">
            <a:off x="3084513" y="3911600"/>
            <a:ext cx="2132012" cy="166688"/>
            <a:chOff x="641" y="1672"/>
            <a:chExt cx="1343" cy="105"/>
          </a:xfrm>
        </p:grpSpPr>
        <p:sp>
          <p:nvSpPr>
            <p:cNvPr id="55360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310" name="AutoShape 35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1" name="AutoShape 36"/>
          <p:cNvSpPr>
            <a:spLocks noChangeArrowheads="1"/>
          </p:cNvSpPr>
          <p:nvPr/>
        </p:nvSpPr>
        <p:spPr bwMode="auto">
          <a:xfrm rot="-261001">
            <a:off x="4502150" y="2844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2" name="AutoShape 37"/>
          <p:cNvSpPr>
            <a:spLocks noChangeArrowheads="1"/>
          </p:cNvSpPr>
          <p:nvPr/>
        </p:nvSpPr>
        <p:spPr bwMode="auto">
          <a:xfrm rot="178320">
            <a:off x="4019550" y="2743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3" name="Freeform 38"/>
          <p:cNvSpPr>
            <a:spLocks/>
          </p:cNvSpPr>
          <p:nvPr/>
        </p:nvSpPr>
        <p:spPr bwMode="auto">
          <a:xfrm rot="4113289">
            <a:off x="3956050" y="6134100"/>
            <a:ext cx="596900" cy="63500"/>
          </a:xfrm>
          <a:custGeom>
            <a:avLst/>
            <a:gdLst>
              <a:gd name="T0" fmla="*/ 0 w 376"/>
              <a:gd name="T1" fmla="*/ 2147483647 h 40"/>
              <a:gd name="T2" fmla="*/ 2147483647 w 376"/>
              <a:gd name="T3" fmla="*/ 2147483647 h 40"/>
              <a:gd name="T4" fmla="*/ 2147483647 w 376"/>
              <a:gd name="T5" fmla="*/ 2147483647 h 40"/>
              <a:gd name="T6" fmla="*/ 2147483647 w 376"/>
              <a:gd name="T7" fmla="*/ 0 h 40"/>
              <a:gd name="T8" fmla="*/ 2147483647 w 376"/>
              <a:gd name="T9" fmla="*/ 2147483647 h 40"/>
              <a:gd name="T10" fmla="*/ 2147483647 w 376"/>
              <a:gd name="T11" fmla="*/ 2147483647 h 40"/>
              <a:gd name="T12" fmla="*/ 2147483647 w 376"/>
              <a:gd name="T13" fmla="*/ 2147483647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6"/>
              <a:gd name="T22" fmla="*/ 0 h 40"/>
              <a:gd name="T23" fmla="*/ 376 w 376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6" h="40">
                <a:moveTo>
                  <a:pt x="0" y="22"/>
                </a:moveTo>
                <a:cubicBezTo>
                  <a:pt x="6" y="20"/>
                  <a:pt x="17" y="8"/>
                  <a:pt x="36" y="10"/>
                </a:cubicBezTo>
                <a:cubicBezTo>
                  <a:pt x="55" y="12"/>
                  <a:pt x="84" y="38"/>
                  <a:pt x="114" y="36"/>
                </a:cubicBezTo>
                <a:cubicBezTo>
                  <a:pt x="144" y="34"/>
                  <a:pt x="182" y="0"/>
                  <a:pt x="214" y="0"/>
                </a:cubicBezTo>
                <a:cubicBezTo>
                  <a:pt x="246" y="0"/>
                  <a:pt x="286" y="32"/>
                  <a:pt x="306" y="36"/>
                </a:cubicBezTo>
                <a:cubicBezTo>
                  <a:pt x="326" y="40"/>
                  <a:pt x="324" y="28"/>
                  <a:pt x="336" y="24"/>
                </a:cubicBezTo>
                <a:cubicBezTo>
                  <a:pt x="348" y="20"/>
                  <a:pt x="368" y="16"/>
                  <a:pt x="376" y="1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4" name="AutoShape 39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55315" name="AutoShape 40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6" name="AutoShape 41"/>
          <p:cNvSpPr>
            <a:spLocks noChangeArrowheads="1"/>
          </p:cNvSpPr>
          <p:nvPr/>
        </p:nvSpPr>
        <p:spPr bwMode="auto">
          <a:xfrm rot="-5400000">
            <a:off x="6416675" y="5045075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7" name="Text Box 42"/>
          <p:cNvSpPr txBox="1">
            <a:spLocks noChangeArrowheads="1"/>
          </p:cNvSpPr>
          <p:nvPr/>
        </p:nvSpPr>
        <p:spPr bwMode="auto">
          <a:xfrm>
            <a:off x="7791450" y="5118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Forward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18" name="AutoShape 43"/>
          <p:cNvSpPr>
            <a:spLocks noChangeArrowheads="1"/>
          </p:cNvSpPr>
          <p:nvPr/>
        </p:nvSpPr>
        <p:spPr bwMode="auto">
          <a:xfrm rot="-5400000">
            <a:off x="6032500" y="2730500"/>
            <a:ext cx="1422400" cy="106680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19" name="AutoShape 44"/>
          <p:cNvSpPr>
            <a:spLocks noChangeArrowheads="1"/>
          </p:cNvSpPr>
          <p:nvPr/>
        </p:nvSpPr>
        <p:spPr bwMode="auto">
          <a:xfrm rot="5400000" flipH="1">
            <a:off x="908050" y="2781300"/>
            <a:ext cx="1422400" cy="1066800"/>
          </a:xfrm>
          <a:prstGeom prst="can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0" name="Text Box 45"/>
          <p:cNvSpPr txBox="1">
            <a:spLocks noChangeArrowheads="1"/>
          </p:cNvSpPr>
          <p:nvPr/>
        </p:nvSpPr>
        <p:spPr bwMode="auto">
          <a:xfrm>
            <a:off x="7258050" y="2705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Side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1" name="Text Box 46"/>
          <p:cNvSpPr txBox="1">
            <a:spLocks noChangeArrowheads="1"/>
          </p:cNvSpPr>
          <p:nvPr/>
        </p:nvSpPr>
        <p:spPr bwMode="auto">
          <a:xfrm>
            <a:off x="628650" y="9271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Green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2" name="AutoShape 47"/>
          <p:cNvSpPr>
            <a:spLocks noChangeArrowheads="1"/>
          </p:cNvSpPr>
          <p:nvPr/>
        </p:nvSpPr>
        <p:spPr bwMode="auto">
          <a:xfrm rot="7455042" flipH="1">
            <a:off x="1511300" y="1111250"/>
            <a:ext cx="1370013" cy="115411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3" name="AutoShape 48"/>
          <p:cNvSpPr>
            <a:spLocks noChangeArrowheads="1"/>
          </p:cNvSpPr>
          <p:nvPr/>
        </p:nvSpPr>
        <p:spPr bwMode="auto">
          <a:xfrm rot="-7455042">
            <a:off x="5397500" y="1035050"/>
            <a:ext cx="1370013" cy="1154113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24" name="Text Box 49"/>
          <p:cNvSpPr txBox="1">
            <a:spLocks noChangeArrowheads="1"/>
          </p:cNvSpPr>
          <p:nvPr/>
        </p:nvSpPr>
        <p:spPr bwMode="auto">
          <a:xfrm>
            <a:off x="19050" y="2755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Blue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5" name="Text Box 50"/>
          <p:cNvSpPr txBox="1">
            <a:spLocks noChangeArrowheads="1"/>
          </p:cNvSpPr>
          <p:nvPr/>
        </p:nvSpPr>
        <p:spPr bwMode="auto">
          <a:xfrm>
            <a:off x="6724650" y="8509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Red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55329" name="Freeform 62"/>
          <p:cNvSpPr>
            <a:spLocks/>
          </p:cNvSpPr>
          <p:nvPr/>
        </p:nvSpPr>
        <p:spPr bwMode="auto">
          <a:xfrm rot="-584684">
            <a:off x="5187950" y="3000375"/>
            <a:ext cx="704850" cy="150813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0" name="AutoShape 63"/>
          <p:cNvSpPr>
            <a:spLocks noChangeArrowheads="1"/>
          </p:cNvSpPr>
          <p:nvPr/>
        </p:nvSpPr>
        <p:spPr bwMode="auto">
          <a:xfrm rot="5162825">
            <a:off x="5854700" y="2921000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3" name="Freeform 66"/>
          <p:cNvSpPr>
            <a:spLocks/>
          </p:cNvSpPr>
          <p:nvPr/>
        </p:nvSpPr>
        <p:spPr bwMode="auto">
          <a:xfrm>
            <a:off x="2209800" y="5195888"/>
            <a:ext cx="20161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4" name="Freeform 67"/>
          <p:cNvSpPr>
            <a:spLocks/>
          </p:cNvSpPr>
          <p:nvPr/>
        </p:nvSpPr>
        <p:spPr bwMode="auto">
          <a:xfrm rot="-293154">
            <a:off x="4217988" y="5072063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5" name="AutoShape 68"/>
          <p:cNvSpPr>
            <a:spLocks noChangeArrowheads="1"/>
          </p:cNvSpPr>
          <p:nvPr/>
        </p:nvSpPr>
        <p:spPr bwMode="auto">
          <a:xfrm rot="4730591">
            <a:off x="6343650" y="4876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6" name="Freeform 69"/>
          <p:cNvSpPr>
            <a:spLocks/>
          </p:cNvSpPr>
          <p:nvPr/>
        </p:nvSpPr>
        <p:spPr bwMode="auto">
          <a:xfrm>
            <a:off x="2201863" y="6103938"/>
            <a:ext cx="192087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7" name="Freeform 70"/>
          <p:cNvSpPr>
            <a:spLocks/>
          </p:cNvSpPr>
          <p:nvPr/>
        </p:nvSpPr>
        <p:spPr bwMode="auto">
          <a:xfrm rot="293154" flipV="1">
            <a:off x="4114800" y="6194425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8" name="AutoShape 71"/>
          <p:cNvSpPr>
            <a:spLocks noChangeArrowheads="1"/>
          </p:cNvSpPr>
          <p:nvPr/>
        </p:nvSpPr>
        <p:spPr bwMode="auto">
          <a:xfrm rot="4730591">
            <a:off x="6253163" y="619442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39" name="Freeform 72"/>
          <p:cNvSpPr>
            <a:spLocks/>
          </p:cNvSpPr>
          <p:nvPr/>
        </p:nvSpPr>
        <p:spPr bwMode="auto">
          <a:xfrm rot="-5102972">
            <a:off x="3225800" y="4572001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0" name="AutoShape 73"/>
          <p:cNvSpPr>
            <a:spLocks noChangeArrowheads="1"/>
          </p:cNvSpPr>
          <p:nvPr/>
        </p:nvSpPr>
        <p:spPr bwMode="auto">
          <a:xfrm rot="743897">
            <a:off x="4294188" y="33464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1" name="Freeform 74"/>
          <p:cNvSpPr>
            <a:spLocks/>
          </p:cNvSpPr>
          <p:nvPr/>
        </p:nvSpPr>
        <p:spPr bwMode="auto">
          <a:xfrm rot="-4208352">
            <a:off x="3705225" y="4364038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2" name="AutoShape 75"/>
          <p:cNvSpPr>
            <a:spLocks noChangeArrowheads="1"/>
          </p:cNvSpPr>
          <p:nvPr/>
        </p:nvSpPr>
        <p:spPr bwMode="auto">
          <a:xfrm rot="849994">
            <a:off x="4973638" y="3214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4" name="Freeform 77"/>
          <p:cNvSpPr>
            <a:spLocks/>
          </p:cNvSpPr>
          <p:nvPr/>
        </p:nvSpPr>
        <p:spPr bwMode="auto">
          <a:xfrm>
            <a:off x="2209800" y="5872163"/>
            <a:ext cx="19399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5" name="Freeform 78"/>
          <p:cNvSpPr>
            <a:spLocks/>
          </p:cNvSpPr>
          <p:nvPr/>
        </p:nvSpPr>
        <p:spPr bwMode="auto">
          <a:xfrm>
            <a:off x="2209800" y="5638800"/>
            <a:ext cx="2014538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6" name="Freeform 79"/>
          <p:cNvSpPr>
            <a:spLocks/>
          </p:cNvSpPr>
          <p:nvPr/>
        </p:nvSpPr>
        <p:spPr bwMode="auto">
          <a:xfrm>
            <a:off x="2209800" y="5395913"/>
            <a:ext cx="2225675" cy="90487"/>
          </a:xfrm>
          <a:custGeom>
            <a:avLst/>
            <a:gdLst>
              <a:gd name="T0" fmla="*/ 0 w 1446"/>
              <a:gd name="T1" fmla="*/ 2147483647 h 59"/>
              <a:gd name="T2" fmla="*/ 2147483647 w 1446"/>
              <a:gd name="T3" fmla="*/ 2147483647 h 59"/>
              <a:gd name="T4" fmla="*/ 2147483647 w 1446"/>
              <a:gd name="T5" fmla="*/ 2147483647 h 59"/>
              <a:gd name="T6" fmla="*/ 2147483647 w 1446"/>
              <a:gd name="T7" fmla="*/ 2147483647 h 59"/>
              <a:gd name="T8" fmla="*/ 2147483647 w 1446"/>
              <a:gd name="T9" fmla="*/ 2147483647 h 59"/>
              <a:gd name="T10" fmla="*/ 2147483647 w 1446"/>
              <a:gd name="T11" fmla="*/ 2147483647 h 59"/>
              <a:gd name="T12" fmla="*/ 2147483647 w 1446"/>
              <a:gd name="T13" fmla="*/ 2147483647 h 59"/>
              <a:gd name="T14" fmla="*/ 2147483647 w 1446"/>
              <a:gd name="T15" fmla="*/ 2147483647 h 59"/>
              <a:gd name="T16" fmla="*/ 2147483647 w 1446"/>
              <a:gd name="T17" fmla="*/ 2147483647 h 59"/>
              <a:gd name="T18" fmla="*/ 2147483647 w 1446"/>
              <a:gd name="T19" fmla="*/ 2147483647 h 59"/>
              <a:gd name="T20" fmla="*/ 2147483647 w 1446"/>
              <a:gd name="T21" fmla="*/ 2147483647 h 59"/>
              <a:gd name="T22" fmla="*/ 2147483647 w 1446"/>
              <a:gd name="T23" fmla="*/ 2147483647 h 59"/>
              <a:gd name="T24" fmla="*/ 2147483647 w 1446"/>
              <a:gd name="T25" fmla="*/ 2147483647 h 59"/>
              <a:gd name="T26" fmla="*/ 2147483647 w 1446"/>
              <a:gd name="T27" fmla="*/ 2147483647 h 59"/>
              <a:gd name="T28" fmla="*/ 2147483647 w 1446"/>
              <a:gd name="T29" fmla="*/ 2147483647 h 59"/>
              <a:gd name="T30" fmla="*/ 2147483647 w 1446"/>
              <a:gd name="T31" fmla="*/ 2147483647 h 59"/>
              <a:gd name="T32" fmla="*/ 2147483647 w 1446"/>
              <a:gd name="T33" fmla="*/ 2147483647 h 59"/>
              <a:gd name="T34" fmla="*/ 2147483647 w 1446"/>
              <a:gd name="T35" fmla="*/ 2147483647 h 59"/>
              <a:gd name="T36" fmla="*/ 2147483647 w 1446"/>
              <a:gd name="T37" fmla="*/ 2147483647 h 59"/>
              <a:gd name="T38" fmla="*/ 2147483647 w 1446"/>
              <a:gd name="T39" fmla="*/ 2147483647 h 59"/>
              <a:gd name="T40" fmla="*/ 2147483647 w 1446"/>
              <a:gd name="T41" fmla="*/ 2147483647 h 59"/>
              <a:gd name="T42" fmla="*/ 2147483647 w 1446"/>
              <a:gd name="T43" fmla="*/ 2147483647 h 59"/>
              <a:gd name="T44" fmla="*/ 2147483647 w 1446"/>
              <a:gd name="T45" fmla="*/ 2147483647 h 59"/>
              <a:gd name="T46" fmla="*/ 2147483647 w 1446"/>
              <a:gd name="T47" fmla="*/ 2147483647 h 59"/>
              <a:gd name="T48" fmla="*/ 2147483647 w 1446"/>
              <a:gd name="T49" fmla="*/ 2147483647 h 59"/>
              <a:gd name="T50" fmla="*/ 2147483647 w 1446"/>
              <a:gd name="T51" fmla="*/ 2147483647 h 59"/>
              <a:gd name="T52" fmla="*/ 2147483647 w 1446"/>
              <a:gd name="T53" fmla="*/ 2147483647 h 59"/>
              <a:gd name="T54" fmla="*/ 2147483647 w 1446"/>
              <a:gd name="T55" fmla="*/ 2147483647 h 59"/>
              <a:gd name="T56" fmla="*/ 2147483647 w 1446"/>
              <a:gd name="T57" fmla="*/ 2147483647 h 59"/>
              <a:gd name="T58" fmla="*/ 2147483647 w 1446"/>
              <a:gd name="T59" fmla="*/ 2147483647 h 59"/>
              <a:gd name="T60" fmla="*/ 2147483647 w 1446"/>
              <a:gd name="T61" fmla="*/ 2147483647 h 59"/>
              <a:gd name="T62" fmla="*/ 2147483647 w 1446"/>
              <a:gd name="T63" fmla="*/ 2147483647 h 59"/>
              <a:gd name="T64" fmla="*/ 2147483647 w 1446"/>
              <a:gd name="T65" fmla="*/ 2147483647 h 59"/>
              <a:gd name="T66" fmla="*/ 2147483647 w 1446"/>
              <a:gd name="T67" fmla="*/ 2147483647 h 59"/>
              <a:gd name="T68" fmla="*/ 2147483647 w 1446"/>
              <a:gd name="T69" fmla="*/ 2147483647 h 59"/>
              <a:gd name="T70" fmla="*/ 2147483647 w 1446"/>
              <a:gd name="T71" fmla="*/ 2147483647 h 59"/>
              <a:gd name="T72" fmla="*/ 2147483647 w 1446"/>
              <a:gd name="T73" fmla="*/ 2147483647 h 59"/>
              <a:gd name="T74" fmla="*/ 2147483647 w 1446"/>
              <a:gd name="T75" fmla="*/ 2147483647 h 59"/>
              <a:gd name="T76" fmla="*/ 2147483647 w 1446"/>
              <a:gd name="T77" fmla="*/ 2147483647 h 59"/>
              <a:gd name="T78" fmla="*/ 2147483647 w 1446"/>
              <a:gd name="T79" fmla="*/ 2147483647 h 59"/>
              <a:gd name="T80" fmla="*/ 2147483647 w 1446"/>
              <a:gd name="T81" fmla="*/ 2147483647 h 59"/>
              <a:gd name="T82" fmla="*/ 2147483647 w 1446"/>
              <a:gd name="T83" fmla="*/ 2147483647 h 59"/>
              <a:gd name="T84" fmla="*/ 2147483647 w 1446"/>
              <a:gd name="T85" fmla="*/ 2147483647 h 59"/>
              <a:gd name="T86" fmla="*/ 2147483647 w 1446"/>
              <a:gd name="T87" fmla="*/ 2147483647 h 59"/>
              <a:gd name="T88" fmla="*/ 2147483647 w 1446"/>
              <a:gd name="T89" fmla="*/ 2147483647 h 59"/>
              <a:gd name="T90" fmla="*/ 2147483647 w 1446"/>
              <a:gd name="T91" fmla="*/ 2147483647 h 59"/>
              <a:gd name="T92" fmla="*/ 2147483647 w 1446"/>
              <a:gd name="T93" fmla="*/ 2147483647 h 5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46"/>
              <a:gd name="T142" fmla="*/ 0 h 59"/>
              <a:gd name="T143" fmla="*/ 1446 w 1446"/>
              <a:gd name="T144" fmla="*/ 59 h 5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46" h="59">
                <a:moveTo>
                  <a:pt x="0" y="37"/>
                </a:moveTo>
                <a:cubicBezTo>
                  <a:pt x="12" y="34"/>
                  <a:pt x="49" y="59"/>
                  <a:pt x="72" y="57"/>
                </a:cubicBezTo>
                <a:cubicBezTo>
                  <a:pt x="95" y="55"/>
                  <a:pt x="113" y="29"/>
                  <a:pt x="138" y="26"/>
                </a:cubicBezTo>
                <a:cubicBezTo>
                  <a:pt x="165" y="13"/>
                  <a:pt x="195" y="29"/>
                  <a:pt x="220" y="36"/>
                </a:cubicBezTo>
                <a:cubicBezTo>
                  <a:pt x="232" y="48"/>
                  <a:pt x="249" y="43"/>
                  <a:pt x="268" y="41"/>
                </a:cubicBezTo>
                <a:cubicBezTo>
                  <a:pt x="281" y="39"/>
                  <a:pt x="290" y="33"/>
                  <a:pt x="303" y="30"/>
                </a:cubicBezTo>
                <a:cubicBezTo>
                  <a:pt x="308" y="26"/>
                  <a:pt x="310" y="24"/>
                  <a:pt x="317" y="22"/>
                </a:cubicBezTo>
                <a:cubicBezTo>
                  <a:pt x="322" y="20"/>
                  <a:pt x="334" y="18"/>
                  <a:pt x="334" y="18"/>
                </a:cubicBezTo>
                <a:cubicBezTo>
                  <a:pt x="351" y="19"/>
                  <a:pt x="369" y="20"/>
                  <a:pt x="385" y="26"/>
                </a:cubicBezTo>
                <a:cubicBezTo>
                  <a:pt x="395" y="29"/>
                  <a:pt x="403" y="33"/>
                  <a:pt x="413" y="36"/>
                </a:cubicBezTo>
                <a:cubicBezTo>
                  <a:pt x="435" y="46"/>
                  <a:pt x="460" y="40"/>
                  <a:pt x="484" y="36"/>
                </a:cubicBezTo>
                <a:cubicBezTo>
                  <a:pt x="487" y="34"/>
                  <a:pt x="490" y="33"/>
                  <a:pt x="493" y="32"/>
                </a:cubicBezTo>
                <a:cubicBezTo>
                  <a:pt x="496" y="31"/>
                  <a:pt x="499" y="31"/>
                  <a:pt x="501" y="30"/>
                </a:cubicBezTo>
                <a:cubicBezTo>
                  <a:pt x="506" y="27"/>
                  <a:pt x="510" y="24"/>
                  <a:pt x="515" y="22"/>
                </a:cubicBezTo>
                <a:cubicBezTo>
                  <a:pt x="525" y="11"/>
                  <a:pt x="542" y="11"/>
                  <a:pt x="558" y="8"/>
                </a:cubicBezTo>
                <a:cubicBezTo>
                  <a:pt x="578" y="9"/>
                  <a:pt x="604" y="8"/>
                  <a:pt x="623" y="16"/>
                </a:cubicBezTo>
                <a:cubicBezTo>
                  <a:pt x="646" y="25"/>
                  <a:pt x="654" y="30"/>
                  <a:pt x="680" y="34"/>
                </a:cubicBezTo>
                <a:cubicBezTo>
                  <a:pt x="682" y="33"/>
                  <a:pt x="705" y="33"/>
                  <a:pt x="711" y="30"/>
                </a:cubicBezTo>
                <a:cubicBezTo>
                  <a:pt x="721" y="25"/>
                  <a:pt x="727" y="19"/>
                  <a:pt x="739" y="16"/>
                </a:cubicBezTo>
                <a:cubicBezTo>
                  <a:pt x="748" y="9"/>
                  <a:pt x="756" y="9"/>
                  <a:pt x="768" y="8"/>
                </a:cubicBezTo>
                <a:cubicBezTo>
                  <a:pt x="784" y="9"/>
                  <a:pt x="801" y="10"/>
                  <a:pt x="816" y="16"/>
                </a:cubicBezTo>
                <a:cubicBezTo>
                  <a:pt x="819" y="17"/>
                  <a:pt x="821" y="19"/>
                  <a:pt x="824" y="20"/>
                </a:cubicBezTo>
                <a:cubicBezTo>
                  <a:pt x="830" y="21"/>
                  <a:pt x="842" y="24"/>
                  <a:pt x="842" y="24"/>
                </a:cubicBezTo>
                <a:cubicBezTo>
                  <a:pt x="852" y="30"/>
                  <a:pt x="868" y="32"/>
                  <a:pt x="881" y="34"/>
                </a:cubicBezTo>
                <a:cubicBezTo>
                  <a:pt x="884" y="33"/>
                  <a:pt x="902" y="32"/>
                  <a:pt x="907" y="30"/>
                </a:cubicBezTo>
                <a:cubicBezTo>
                  <a:pt x="916" y="26"/>
                  <a:pt x="923" y="17"/>
                  <a:pt x="932" y="14"/>
                </a:cubicBezTo>
                <a:cubicBezTo>
                  <a:pt x="939" y="11"/>
                  <a:pt x="953" y="9"/>
                  <a:pt x="961" y="8"/>
                </a:cubicBezTo>
                <a:cubicBezTo>
                  <a:pt x="991" y="10"/>
                  <a:pt x="1010" y="12"/>
                  <a:pt x="1035" y="24"/>
                </a:cubicBezTo>
                <a:cubicBezTo>
                  <a:pt x="1048" y="30"/>
                  <a:pt x="1040" y="27"/>
                  <a:pt x="1060" y="32"/>
                </a:cubicBezTo>
                <a:cubicBezTo>
                  <a:pt x="1063" y="32"/>
                  <a:pt x="1069" y="34"/>
                  <a:pt x="1069" y="34"/>
                </a:cubicBezTo>
                <a:cubicBezTo>
                  <a:pt x="1084" y="31"/>
                  <a:pt x="1092" y="27"/>
                  <a:pt x="1106" y="24"/>
                </a:cubicBezTo>
                <a:cubicBezTo>
                  <a:pt x="1117" y="12"/>
                  <a:pt x="1104" y="22"/>
                  <a:pt x="1120" y="16"/>
                </a:cubicBezTo>
                <a:cubicBezTo>
                  <a:pt x="1130" y="11"/>
                  <a:pt x="1138" y="5"/>
                  <a:pt x="1151" y="2"/>
                </a:cubicBezTo>
                <a:cubicBezTo>
                  <a:pt x="1166" y="3"/>
                  <a:pt x="1181" y="4"/>
                  <a:pt x="1196" y="6"/>
                </a:cubicBezTo>
                <a:cubicBezTo>
                  <a:pt x="1202" y="7"/>
                  <a:pt x="1208" y="8"/>
                  <a:pt x="1213" y="10"/>
                </a:cubicBezTo>
                <a:cubicBezTo>
                  <a:pt x="1216" y="10"/>
                  <a:pt x="1222" y="12"/>
                  <a:pt x="1222" y="12"/>
                </a:cubicBezTo>
                <a:cubicBezTo>
                  <a:pt x="1239" y="24"/>
                  <a:pt x="1215" y="8"/>
                  <a:pt x="1236" y="18"/>
                </a:cubicBezTo>
                <a:cubicBezTo>
                  <a:pt x="1239" y="19"/>
                  <a:pt x="1241" y="22"/>
                  <a:pt x="1245" y="24"/>
                </a:cubicBezTo>
                <a:cubicBezTo>
                  <a:pt x="1251" y="26"/>
                  <a:pt x="1258" y="26"/>
                  <a:pt x="1264" y="27"/>
                </a:cubicBezTo>
                <a:cubicBezTo>
                  <a:pt x="1279" y="27"/>
                  <a:pt x="1293" y="27"/>
                  <a:pt x="1307" y="26"/>
                </a:cubicBezTo>
                <a:cubicBezTo>
                  <a:pt x="1313" y="25"/>
                  <a:pt x="1324" y="22"/>
                  <a:pt x="1324" y="22"/>
                </a:cubicBezTo>
                <a:cubicBezTo>
                  <a:pt x="1328" y="14"/>
                  <a:pt x="1330" y="12"/>
                  <a:pt x="1341" y="10"/>
                </a:cubicBezTo>
                <a:cubicBezTo>
                  <a:pt x="1343" y="8"/>
                  <a:pt x="1344" y="7"/>
                  <a:pt x="1347" y="6"/>
                </a:cubicBezTo>
                <a:cubicBezTo>
                  <a:pt x="1352" y="4"/>
                  <a:pt x="1364" y="2"/>
                  <a:pt x="1364" y="2"/>
                </a:cubicBezTo>
                <a:cubicBezTo>
                  <a:pt x="1408" y="6"/>
                  <a:pt x="1367" y="0"/>
                  <a:pt x="1392" y="8"/>
                </a:cubicBezTo>
                <a:cubicBezTo>
                  <a:pt x="1398" y="9"/>
                  <a:pt x="1409" y="12"/>
                  <a:pt x="1409" y="12"/>
                </a:cubicBezTo>
                <a:cubicBezTo>
                  <a:pt x="1422" y="21"/>
                  <a:pt x="1412" y="16"/>
                  <a:pt x="1446" y="1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7" name="Freeform 80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8" name="Freeform 81"/>
          <p:cNvSpPr>
            <a:spLocks/>
          </p:cNvSpPr>
          <p:nvPr/>
        </p:nvSpPr>
        <p:spPr bwMode="auto">
          <a:xfrm>
            <a:off x="2133600" y="5029200"/>
            <a:ext cx="202247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49" name="Freeform 82"/>
          <p:cNvSpPr>
            <a:spLocks/>
          </p:cNvSpPr>
          <p:nvPr/>
        </p:nvSpPr>
        <p:spPr bwMode="auto">
          <a:xfrm>
            <a:off x="2178050" y="4891088"/>
            <a:ext cx="739775" cy="84137"/>
          </a:xfrm>
          <a:custGeom>
            <a:avLst/>
            <a:gdLst>
              <a:gd name="T0" fmla="*/ 0 w 466"/>
              <a:gd name="T1" fmla="*/ 2147483647 h 53"/>
              <a:gd name="T2" fmla="*/ 2147483647 w 466"/>
              <a:gd name="T3" fmla="*/ 2147483647 h 53"/>
              <a:gd name="T4" fmla="*/ 2147483647 w 466"/>
              <a:gd name="T5" fmla="*/ 2147483647 h 53"/>
              <a:gd name="T6" fmla="*/ 2147483647 w 466"/>
              <a:gd name="T7" fmla="*/ 2147483647 h 53"/>
              <a:gd name="T8" fmla="*/ 2147483647 w 466"/>
              <a:gd name="T9" fmla="*/ 2147483647 h 53"/>
              <a:gd name="T10" fmla="*/ 2147483647 w 466"/>
              <a:gd name="T11" fmla="*/ 2147483647 h 53"/>
              <a:gd name="T12" fmla="*/ 2147483647 w 466"/>
              <a:gd name="T13" fmla="*/ 2147483647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53"/>
              <a:gd name="T23" fmla="*/ 466 w 466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53">
                <a:moveTo>
                  <a:pt x="0" y="20"/>
                </a:moveTo>
                <a:cubicBezTo>
                  <a:pt x="7" y="18"/>
                  <a:pt x="21" y="0"/>
                  <a:pt x="45" y="5"/>
                </a:cubicBezTo>
                <a:cubicBezTo>
                  <a:pt x="69" y="10"/>
                  <a:pt x="107" y="51"/>
                  <a:pt x="145" y="52"/>
                </a:cubicBezTo>
                <a:cubicBezTo>
                  <a:pt x="183" y="53"/>
                  <a:pt x="234" y="14"/>
                  <a:pt x="273" y="12"/>
                </a:cubicBezTo>
                <a:cubicBezTo>
                  <a:pt x="312" y="10"/>
                  <a:pt x="355" y="36"/>
                  <a:pt x="379" y="38"/>
                </a:cubicBezTo>
                <a:cubicBezTo>
                  <a:pt x="403" y="40"/>
                  <a:pt x="402" y="28"/>
                  <a:pt x="416" y="23"/>
                </a:cubicBezTo>
                <a:cubicBezTo>
                  <a:pt x="431" y="18"/>
                  <a:pt x="456" y="12"/>
                  <a:pt x="466" y="10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50" name="Text Box 83"/>
          <p:cNvSpPr txBox="1">
            <a:spLocks noChangeArrowheads="1"/>
          </p:cNvSpPr>
          <p:nvPr/>
        </p:nvSpPr>
        <p:spPr bwMode="auto">
          <a:xfrm>
            <a:off x="8023225" y="5943600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(size)</a:t>
            </a:r>
          </a:p>
        </p:txBody>
      </p:sp>
      <p:sp>
        <p:nvSpPr>
          <p:cNvPr id="55351" name="Text Box 84"/>
          <p:cNvSpPr txBox="1">
            <a:spLocks noChangeArrowheads="1"/>
          </p:cNvSpPr>
          <p:nvPr/>
        </p:nvSpPr>
        <p:spPr bwMode="auto">
          <a:xfrm>
            <a:off x="73152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(granularity)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1997324" y="2703032"/>
            <a:ext cx="347361" cy="12049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86" name="Group 54"/>
          <p:cNvGrpSpPr>
            <a:grpSpLocks/>
          </p:cNvGrpSpPr>
          <p:nvPr/>
        </p:nvGrpSpPr>
        <p:grpSpPr bwMode="auto">
          <a:xfrm rot="-5400000">
            <a:off x="3188494" y="2193131"/>
            <a:ext cx="230188" cy="2117725"/>
            <a:chOff x="1824" y="1776"/>
            <a:chExt cx="145" cy="1334"/>
          </a:xfrm>
        </p:grpSpPr>
        <p:grpSp>
          <p:nvGrpSpPr>
            <p:cNvPr id="87" name="Group 55"/>
            <p:cNvGrpSpPr>
              <a:grpSpLocks/>
            </p:cNvGrpSpPr>
            <p:nvPr/>
          </p:nvGrpSpPr>
          <p:grpSpPr bwMode="auto">
            <a:xfrm rot="-5569189">
              <a:off x="1318" y="2460"/>
              <a:ext cx="1197" cy="104"/>
              <a:chOff x="641" y="1672"/>
              <a:chExt cx="1343" cy="105"/>
            </a:xfrm>
          </p:grpSpPr>
          <p:sp>
            <p:nvSpPr>
              <p:cNvPr id="89" name="Freeform 56"/>
              <p:cNvSpPr>
                <a:spLocks/>
              </p:cNvSpPr>
              <p:nvPr/>
            </p:nvSpPr>
            <p:spPr bwMode="auto">
              <a:xfrm>
                <a:off x="1308" y="1680"/>
                <a:ext cx="676" cy="97"/>
              </a:xfrm>
              <a:custGeom>
                <a:avLst/>
                <a:gdLst>
                  <a:gd name="T0" fmla="*/ 0 w 676"/>
                  <a:gd name="T1" fmla="*/ 52 h 97"/>
                  <a:gd name="T2" fmla="*/ 65 w 676"/>
                  <a:gd name="T3" fmla="*/ 24 h 97"/>
                  <a:gd name="T4" fmla="*/ 205 w 676"/>
                  <a:gd name="T5" fmla="*/ 85 h 97"/>
                  <a:gd name="T6" fmla="*/ 385 w 676"/>
                  <a:gd name="T7" fmla="*/ 0 h 97"/>
                  <a:gd name="T8" fmla="*/ 550 w 676"/>
                  <a:gd name="T9" fmla="*/ 85 h 97"/>
                  <a:gd name="T10" fmla="*/ 623 w 676"/>
                  <a:gd name="T11" fmla="*/ 72 h 97"/>
                  <a:gd name="T12" fmla="*/ 676 w 676"/>
                  <a:gd name="T13" fmla="*/ 33 h 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6"/>
                  <a:gd name="T22" fmla="*/ 0 h 97"/>
                  <a:gd name="T23" fmla="*/ 676 w 676"/>
                  <a:gd name="T24" fmla="*/ 97 h 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6" h="97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1" y="73"/>
                      <a:pt x="550" y="85"/>
                    </a:cubicBezTo>
                    <a:cubicBezTo>
                      <a:pt x="589" y="97"/>
                      <a:pt x="602" y="81"/>
                      <a:pt x="623" y="72"/>
                    </a:cubicBezTo>
                    <a:cubicBezTo>
                      <a:pt x="644" y="63"/>
                      <a:pt x="665" y="41"/>
                      <a:pt x="676" y="33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57"/>
              <p:cNvSpPr>
                <a:spLocks/>
              </p:cNvSpPr>
              <p:nvPr/>
            </p:nvSpPr>
            <p:spPr bwMode="auto">
              <a:xfrm>
                <a:off x="641" y="1672"/>
                <a:ext cx="689" cy="99"/>
              </a:xfrm>
              <a:custGeom>
                <a:avLst/>
                <a:gdLst>
                  <a:gd name="T0" fmla="*/ 0 w 689"/>
                  <a:gd name="T1" fmla="*/ 52 h 99"/>
                  <a:gd name="T2" fmla="*/ 65 w 689"/>
                  <a:gd name="T3" fmla="*/ 24 h 99"/>
                  <a:gd name="T4" fmla="*/ 205 w 689"/>
                  <a:gd name="T5" fmla="*/ 85 h 99"/>
                  <a:gd name="T6" fmla="*/ 385 w 689"/>
                  <a:gd name="T7" fmla="*/ 0 h 99"/>
                  <a:gd name="T8" fmla="*/ 550 w 689"/>
                  <a:gd name="T9" fmla="*/ 85 h 99"/>
                  <a:gd name="T10" fmla="*/ 628 w 689"/>
                  <a:gd name="T11" fmla="*/ 85 h 99"/>
                  <a:gd name="T12" fmla="*/ 689 w 689"/>
                  <a:gd name="T13" fmla="*/ 45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89"/>
                  <a:gd name="T22" fmla="*/ 0 h 99"/>
                  <a:gd name="T23" fmla="*/ 689 w 689"/>
                  <a:gd name="T24" fmla="*/ 99 h 9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89" h="99">
                    <a:moveTo>
                      <a:pt x="0" y="52"/>
                    </a:moveTo>
                    <a:cubicBezTo>
                      <a:pt x="11" y="47"/>
                      <a:pt x="31" y="19"/>
                      <a:pt x="65" y="24"/>
                    </a:cubicBezTo>
                    <a:cubicBezTo>
                      <a:pt x="99" y="28"/>
                      <a:pt x="151" y="89"/>
                      <a:pt x="205" y="85"/>
                    </a:cubicBezTo>
                    <a:cubicBezTo>
                      <a:pt x="259" y="80"/>
                      <a:pt x="327" y="0"/>
                      <a:pt x="385" y="0"/>
                    </a:cubicBezTo>
                    <a:cubicBezTo>
                      <a:pt x="442" y="0"/>
                      <a:pt x="510" y="71"/>
                      <a:pt x="550" y="85"/>
                    </a:cubicBezTo>
                    <a:cubicBezTo>
                      <a:pt x="590" y="99"/>
                      <a:pt x="605" y="92"/>
                      <a:pt x="628" y="85"/>
                    </a:cubicBezTo>
                    <a:cubicBezTo>
                      <a:pt x="651" y="78"/>
                      <a:pt x="676" y="53"/>
                      <a:pt x="689" y="45"/>
                    </a:cubicBezTo>
                  </a:path>
                </a:pathLst>
              </a:custGeom>
              <a:noFill/>
              <a:ln w="28575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8" name="AutoShape 58"/>
            <p:cNvSpPr>
              <a:spLocks noChangeArrowheads="1"/>
            </p:cNvSpPr>
            <p:nvPr/>
          </p:nvSpPr>
          <p:spPr bwMode="auto">
            <a:xfrm rot="-261001">
              <a:off x="1824" y="17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1" name="Oval 90"/>
          <p:cNvSpPr/>
          <p:nvPr/>
        </p:nvSpPr>
        <p:spPr bwMode="auto">
          <a:xfrm rot="1992178">
            <a:off x="2486231" y="1400787"/>
            <a:ext cx="347361" cy="12049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92" name="Group 51"/>
          <p:cNvGrpSpPr>
            <a:grpSpLocks/>
          </p:cNvGrpSpPr>
          <p:nvPr/>
        </p:nvGrpSpPr>
        <p:grpSpPr bwMode="auto">
          <a:xfrm>
            <a:off x="2789238" y="1976438"/>
            <a:ext cx="1262062" cy="569912"/>
            <a:chOff x="1745" y="1045"/>
            <a:chExt cx="795" cy="359"/>
          </a:xfrm>
        </p:grpSpPr>
        <p:sp>
          <p:nvSpPr>
            <p:cNvPr id="93" name="Freeform 52"/>
            <p:cNvSpPr>
              <a:spLocks/>
            </p:cNvSpPr>
            <p:nvPr/>
          </p:nvSpPr>
          <p:spPr bwMode="auto">
            <a:xfrm rot="-8919833">
              <a:off x="1816" y="1307"/>
              <a:ext cx="724" cy="97"/>
            </a:xfrm>
            <a:custGeom>
              <a:avLst/>
              <a:gdLst>
                <a:gd name="T0" fmla="*/ 0 w 676"/>
                <a:gd name="T1" fmla="*/ 52 h 97"/>
                <a:gd name="T2" fmla="*/ 86 w 676"/>
                <a:gd name="T3" fmla="*/ 24 h 97"/>
                <a:gd name="T4" fmla="*/ 271 w 676"/>
                <a:gd name="T5" fmla="*/ 85 h 97"/>
                <a:gd name="T6" fmla="*/ 506 w 676"/>
                <a:gd name="T7" fmla="*/ 0 h 97"/>
                <a:gd name="T8" fmla="*/ 724 w 676"/>
                <a:gd name="T9" fmla="*/ 85 h 97"/>
                <a:gd name="T10" fmla="*/ 819 w 676"/>
                <a:gd name="T11" fmla="*/ 72 h 97"/>
                <a:gd name="T12" fmla="*/ 889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AutoShape 53"/>
            <p:cNvSpPr>
              <a:spLocks noChangeArrowheads="1"/>
            </p:cNvSpPr>
            <p:nvPr/>
          </p:nvSpPr>
          <p:spPr bwMode="auto">
            <a:xfrm rot="-3172323">
              <a:off x="1745" y="1045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Oval 94"/>
          <p:cNvSpPr/>
          <p:nvPr/>
        </p:nvSpPr>
        <p:spPr bwMode="auto">
          <a:xfrm rot="8558179">
            <a:off x="5460938" y="1303509"/>
            <a:ext cx="347361" cy="12049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96" name="Group 59"/>
          <p:cNvGrpSpPr>
            <a:grpSpLocks/>
          </p:cNvGrpSpPr>
          <p:nvPr/>
        </p:nvGrpSpPr>
        <p:grpSpPr bwMode="auto">
          <a:xfrm rot="2196279">
            <a:off x="5048250" y="1917700"/>
            <a:ext cx="228600" cy="1331913"/>
            <a:chOff x="3000" y="879"/>
            <a:chExt cx="144" cy="839"/>
          </a:xfrm>
        </p:grpSpPr>
        <p:sp>
          <p:nvSpPr>
            <p:cNvPr id="97" name="Freeform 60"/>
            <p:cNvSpPr>
              <a:spLocks/>
            </p:cNvSpPr>
            <p:nvPr/>
          </p:nvSpPr>
          <p:spPr bwMode="auto">
            <a:xfrm rot="-5569189">
              <a:off x="2713" y="1309"/>
              <a:ext cx="711" cy="107"/>
            </a:xfrm>
            <a:custGeom>
              <a:avLst/>
              <a:gdLst>
                <a:gd name="T0" fmla="*/ 0 w 676"/>
                <a:gd name="T1" fmla="*/ 76 h 97"/>
                <a:gd name="T2" fmla="*/ 80 w 676"/>
                <a:gd name="T3" fmla="*/ 35 h 97"/>
                <a:gd name="T4" fmla="*/ 251 w 676"/>
                <a:gd name="T5" fmla="*/ 127 h 97"/>
                <a:gd name="T6" fmla="*/ 471 w 676"/>
                <a:gd name="T7" fmla="*/ 0 h 97"/>
                <a:gd name="T8" fmla="*/ 672 w 676"/>
                <a:gd name="T9" fmla="*/ 127 h 97"/>
                <a:gd name="T10" fmla="*/ 763 w 676"/>
                <a:gd name="T11" fmla="*/ 106 h 97"/>
                <a:gd name="T12" fmla="*/ 828 w 676"/>
                <a:gd name="T13" fmla="*/ 49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AutoShape 61"/>
            <p:cNvSpPr>
              <a:spLocks noChangeArrowheads="1"/>
            </p:cNvSpPr>
            <p:nvPr/>
          </p:nvSpPr>
          <p:spPr bwMode="auto">
            <a:xfrm rot="178320">
              <a:off x="3000" y="879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Oval 98"/>
          <p:cNvSpPr/>
          <p:nvPr/>
        </p:nvSpPr>
        <p:spPr bwMode="auto">
          <a:xfrm rot="10800000">
            <a:off x="6068387" y="2660032"/>
            <a:ext cx="347361" cy="12049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0" name="Freeform 64"/>
          <p:cNvSpPr>
            <a:spLocks/>
          </p:cNvSpPr>
          <p:nvPr/>
        </p:nvSpPr>
        <p:spPr bwMode="auto">
          <a:xfrm rot="21015316">
            <a:off x="5276850" y="3502025"/>
            <a:ext cx="692150" cy="153988"/>
          </a:xfrm>
          <a:custGeom>
            <a:avLst/>
            <a:gdLst>
              <a:gd name="T0" fmla="*/ 0 w 676"/>
              <a:gd name="T1" fmla="*/ 2147483647 h 97"/>
              <a:gd name="T2" fmla="*/ 2147483647 w 676"/>
              <a:gd name="T3" fmla="*/ 2147483647 h 97"/>
              <a:gd name="T4" fmla="*/ 2147483647 w 676"/>
              <a:gd name="T5" fmla="*/ 2147483647 h 97"/>
              <a:gd name="T6" fmla="*/ 2147483647 w 676"/>
              <a:gd name="T7" fmla="*/ 0 h 97"/>
              <a:gd name="T8" fmla="*/ 2147483647 w 676"/>
              <a:gd name="T9" fmla="*/ 2147483647 h 97"/>
              <a:gd name="T10" fmla="*/ 2147483647 w 676"/>
              <a:gd name="T11" fmla="*/ 2147483647 h 97"/>
              <a:gd name="T12" fmla="*/ 2147483647 w 676"/>
              <a:gd name="T13" fmla="*/ 214748364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65"/>
          <p:cNvSpPr>
            <a:spLocks noChangeArrowheads="1"/>
          </p:cNvSpPr>
          <p:nvPr/>
        </p:nvSpPr>
        <p:spPr bwMode="auto">
          <a:xfrm rot="5162825">
            <a:off x="5930900" y="3419475"/>
            <a:ext cx="228600" cy="2032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76"/>
          <p:cNvSpPr>
            <a:spLocks noChangeArrowheads="1"/>
          </p:cNvSpPr>
          <p:nvPr/>
        </p:nvSpPr>
        <p:spPr bwMode="auto">
          <a:xfrm>
            <a:off x="3624263" y="2438400"/>
            <a:ext cx="1905000" cy="1600200"/>
          </a:xfrm>
          <a:prstGeom prst="hexagon">
            <a:avLst>
              <a:gd name="adj" fmla="val 29762"/>
              <a:gd name="vf" fmla="val 115470"/>
            </a:avLst>
          </a:prstGeom>
          <a:solidFill>
            <a:srgbClr val="FFDF9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/>
              <a:t>Mirrors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3867" y="1628334"/>
            <a:ext cx="102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Filters</a:t>
            </a:r>
          </a:p>
        </p:txBody>
      </p:sp>
    </p:spTree>
    <p:extLst>
      <p:ext uri="{BB962C8B-B14F-4D97-AF65-F5344CB8AC3E}">
        <p14:creationId xmlns:p14="http://schemas.microsoft.com/office/powerpoint/2010/main" val="1209998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2" y="143948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Emission Wavelengths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78447"/>
            <a:ext cx="9143999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244725" y="1850500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30650" y="1850500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975350" y="1850500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</p:spTree>
    <p:extLst>
      <p:ext uri="{BB962C8B-B14F-4D97-AF65-F5344CB8AC3E}">
        <p14:creationId xmlns:p14="http://schemas.microsoft.com/office/powerpoint/2010/main" val="247442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367" y="213242"/>
            <a:ext cx="8534400" cy="9144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AFC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AFC00"/>
              </a:solidFill>
              <a:latin typeface="American Typewriter"/>
              <a:cs typeface="American Typewriter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37643" y="1633447"/>
            <a:ext cx="8077200" cy="4304929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AFC00"/>
                </a:solidFill>
              </a:rPr>
              <a:t>The Flow cytometer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Selecting antibodies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Data interpretation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Control samples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Flow </a:t>
            </a:r>
            <a:r>
              <a:rPr lang="en-US" dirty="0" err="1">
                <a:solidFill>
                  <a:srgbClr val="FAFC00"/>
                </a:solidFill>
              </a:rPr>
              <a:t>cytometry</a:t>
            </a:r>
            <a:r>
              <a:rPr lang="en-US" dirty="0">
                <a:solidFill>
                  <a:srgbClr val="FAFC00"/>
                </a:solidFill>
              </a:rPr>
              <a:t> applications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Variations on a theme</a:t>
            </a:r>
          </a:p>
          <a:p>
            <a:pPr eaLnBrk="1" hangingPunct="1"/>
            <a:r>
              <a:rPr lang="en-US" dirty="0">
                <a:solidFill>
                  <a:srgbClr val="FAFC00"/>
                </a:solidFill>
              </a:rPr>
              <a:t>Flow </a:t>
            </a:r>
            <a:r>
              <a:rPr lang="en-US" dirty="0" err="1">
                <a:solidFill>
                  <a:srgbClr val="FAFC00"/>
                </a:solidFill>
              </a:rPr>
              <a:t>cytometry</a:t>
            </a:r>
            <a:r>
              <a:rPr lang="en-US" dirty="0">
                <a:solidFill>
                  <a:srgbClr val="FAFC00"/>
                </a:solidFill>
              </a:rPr>
              <a:t> in the RIC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Antibody Selection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17032" y="2036232"/>
            <a:ext cx="7882467" cy="42185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>
                <a:solidFill>
                  <a:srgbClr val="FFFF00"/>
                </a:solidFill>
              </a:rPr>
              <a:t>Excitation wavelength </a:t>
            </a:r>
            <a:r>
              <a:rPr lang="en-US" sz="2400" dirty="0">
                <a:solidFill>
                  <a:srgbClr val="FFFF00"/>
                </a:solidFill>
              </a:rPr>
              <a:t>(laser compatibility)</a:t>
            </a:r>
            <a:endParaRPr lang="en-US" dirty="0">
              <a:solidFill>
                <a:srgbClr val="FFFF00"/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sz="2400" dirty="0">
                <a:solidFill>
                  <a:srgbClr val="FFFF00"/>
                </a:solidFill>
              </a:rPr>
              <a:t>488 nm, 633 nm</a:t>
            </a:r>
          </a:p>
          <a:p>
            <a:r>
              <a:rPr lang="en-US" dirty="0">
                <a:solidFill>
                  <a:srgbClr val="FFFF00"/>
                </a:solidFill>
              </a:rPr>
              <a:t>Emission wavelength </a:t>
            </a:r>
            <a:r>
              <a:rPr lang="en-US" sz="2400" dirty="0">
                <a:solidFill>
                  <a:srgbClr val="FFFF00"/>
                </a:solidFill>
              </a:rPr>
              <a:t>(detector compatibility)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FFFF00"/>
                </a:solidFill>
              </a:rPr>
              <a:t>	Can the RIC flow cytometer detect the color?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FFFF00"/>
                </a:solidFill>
              </a:rPr>
              <a:t>		RIC website, RIC technicians, Dr. Hope</a:t>
            </a:r>
          </a:p>
          <a:p>
            <a:r>
              <a:rPr lang="en-US" dirty="0" err="1">
                <a:solidFill>
                  <a:srgbClr val="FFFF00"/>
                </a:solidFill>
              </a:rPr>
              <a:t>Fluorochrome</a:t>
            </a:r>
            <a:r>
              <a:rPr lang="en-US" dirty="0">
                <a:solidFill>
                  <a:srgbClr val="FFFF00"/>
                </a:solidFill>
              </a:rPr>
              <a:t> combinations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sz="2400" dirty="0">
                <a:solidFill>
                  <a:srgbClr val="FFFF00"/>
                </a:solidFill>
              </a:rPr>
              <a:t>Choose different colors!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FF00"/>
                </a:solidFill>
              </a:rPr>
              <a:t>		</a:t>
            </a:r>
            <a:r>
              <a:rPr lang="en-US" sz="2000" dirty="0">
                <a:solidFill>
                  <a:srgbClr val="FFFF00"/>
                </a:solidFill>
              </a:rPr>
              <a:t>RIC website, RIC technicians, Dr. Hope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15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Antibody Selection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0415" y="1093057"/>
            <a:ext cx="84984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http://ricfacility.byu.edu  </a:t>
            </a:r>
            <a:r>
              <a:rPr lang="en-US" dirty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FFFF00"/>
                </a:solidFill>
              </a:rPr>
              <a:t>Equipment  </a:t>
            </a:r>
            <a:r>
              <a:rPr lang="en-US" dirty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dirty="0" err="1">
                <a:solidFill>
                  <a:srgbClr val="FFFF00"/>
                </a:solidFill>
              </a:rPr>
              <a:t>FlowCytometers</a:t>
            </a:r>
            <a:r>
              <a:rPr lang="en-US" dirty="0">
                <a:solidFill>
                  <a:srgbClr val="FFFF00"/>
                </a:solidFill>
              </a:rPr>
              <a:t>  </a:t>
            </a:r>
            <a:r>
              <a:rPr lang="en-US" dirty="0">
                <a:solidFill>
                  <a:srgbClr val="FFFF00"/>
                </a:solidFill>
                <a:sym typeface="Wingdings"/>
              </a:rPr>
              <a:t>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30994" y="1457414"/>
            <a:ext cx="6882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sym typeface="Wingdings"/>
              </a:rPr>
              <a:t>Fluorochromes Detectable by the Cytoflex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925" y="5895584"/>
            <a:ext cx="1871150" cy="30777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660066"/>
                </a:solidFill>
              </a:rPr>
              <a:t>Accuri</a:t>
            </a:r>
            <a:r>
              <a:rPr lang="en-US" dirty="0">
                <a:solidFill>
                  <a:srgbClr val="660066"/>
                </a:solidFill>
              </a:rPr>
              <a:t> – Student Use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6DAB13E-09EE-4884-8A08-216C89A73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481616"/>
              </p:ext>
            </p:extLst>
          </p:nvPr>
        </p:nvGraphicFramePr>
        <p:xfrm>
          <a:off x="195925" y="2612999"/>
          <a:ext cx="4793326" cy="3067142"/>
        </p:xfrm>
        <a:graphic>
          <a:graphicData uri="http://schemas.openxmlformats.org/drawingml/2006/table">
            <a:tbl>
              <a:tblPr/>
              <a:tblGrid>
                <a:gridCol w="918582">
                  <a:extLst>
                    <a:ext uri="{9D8B030D-6E8A-4147-A177-3AD203B41FA5}">
                      <a16:colId xmlns:a16="http://schemas.microsoft.com/office/drawing/2014/main" val="978312501"/>
                    </a:ext>
                  </a:extLst>
                </a:gridCol>
                <a:gridCol w="1937372">
                  <a:extLst>
                    <a:ext uri="{9D8B030D-6E8A-4147-A177-3AD203B41FA5}">
                      <a16:colId xmlns:a16="http://schemas.microsoft.com/office/drawing/2014/main" val="1352036423"/>
                    </a:ext>
                  </a:extLst>
                </a:gridCol>
                <a:gridCol w="1937372">
                  <a:extLst>
                    <a:ext uri="{9D8B030D-6E8A-4147-A177-3AD203B41FA5}">
                      <a16:colId xmlns:a16="http://schemas.microsoft.com/office/drawing/2014/main" val="1410426241"/>
                    </a:ext>
                  </a:extLst>
                </a:gridCol>
              </a:tblGrid>
              <a:tr h="5769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Fluorescent Channel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 Names/Dyes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069409"/>
                  </a:ext>
                </a:extLst>
              </a:tr>
              <a:tr h="6500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488 nm - Blue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533/30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FL1, FITC, GFP, Alexa-488, SYBR Green, etc.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264004"/>
                  </a:ext>
                </a:extLst>
              </a:tr>
              <a:tr h="5178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585/40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FL2, PE, PI, etc.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243483"/>
                  </a:ext>
                </a:extLst>
              </a:tr>
              <a:tr h="5839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670 Long Pass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FL3, PerCP-Cy5.5, PE-Cy7,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mCherry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etc.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979739"/>
                  </a:ext>
                </a:extLst>
              </a:tr>
              <a:tr h="7382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640 nm - Red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670 Long Pass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FL4, APC, Alexa-647, APC-Cy7, etc.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16238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273DCCF-18FE-4735-A1D4-FC5E35A073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69603"/>
              </p:ext>
            </p:extLst>
          </p:nvPr>
        </p:nvGraphicFramePr>
        <p:xfrm>
          <a:off x="5126089" y="1980633"/>
          <a:ext cx="3742745" cy="4222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9929">
                  <a:extLst>
                    <a:ext uri="{9D8B030D-6E8A-4147-A177-3AD203B41FA5}">
                      <a16:colId xmlns:a16="http://schemas.microsoft.com/office/drawing/2014/main" val="507421781"/>
                    </a:ext>
                  </a:extLst>
                </a:gridCol>
                <a:gridCol w="1501408">
                  <a:extLst>
                    <a:ext uri="{9D8B030D-6E8A-4147-A177-3AD203B41FA5}">
                      <a16:colId xmlns:a16="http://schemas.microsoft.com/office/drawing/2014/main" val="633803167"/>
                    </a:ext>
                  </a:extLst>
                </a:gridCol>
                <a:gridCol w="1501408">
                  <a:extLst>
                    <a:ext uri="{9D8B030D-6E8A-4147-A177-3AD203B41FA5}">
                      <a16:colId xmlns:a16="http://schemas.microsoft.com/office/drawing/2014/main" val="889845249"/>
                    </a:ext>
                  </a:extLst>
                </a:gridCol>
              </a:tblGrid>
              <a:tr h="16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Laser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Fluorescent Channel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Channel Names/Dyes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extLst>
                  <a:ext uri="{0D108BD9-81ED-4DB2-BD59-A6C34878D82A}">
                    <a16:rowId xmlns:a16="http://schemas.microsoft.com/office/drawing/2014/main" val="2592952488"/>
                  </a:ext>
                </a:extLst>
              </a:tr>
              <a:tr h="24019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488 nm - Blue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525/40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BL1, FITC, GFP, Alexa-488, CFSE, Fluo-3, YFP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566601180"/>
                  </a:ext>
                </a:extLst>
              </a:tr>
              <a:tr h="1915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690/50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BL2, PerCP, PI, PC5, PC5.5, PerCP-Cy5.5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2821777233"/>
                  </a:ext>
                </a:extLst>
              </a:tr>
              <a:tr h="1514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488/8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Blue SSC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1655829832"/>
                  </a:ext>
                </a:extLst>
              </a:tr>
              <a:tr h="1462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FSC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FSC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1397336869"/>
                  </a:ext>
                </a:extLst>
              </a:tr>
              <a:tr h="2558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638 nm - Red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780/60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RL3, APC-H7, APC-A750, APC-Cy7, APC-eFluor780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2726554"/>
                  </a:ext>
                </a:extLst>
              </a:tr>
              <a:tr h="161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712/25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RL2, APC-A700, Alexa-700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2732485931"/>
                  </a:ext>
                </a:extLst>
              </a:tr>
              <a:tr h="182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660/20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RL1, APC, Alexa-647, eFluor-660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4143446676"/>
                  </a:ext>
                </a:extLst>
              </a:tr>
              <a:tr h="2663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561 nm - Yellow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610/20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YL2, ECD, mCherry, PI, PE-Texas Red,                         PE-CF594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4151094065"/>
                  </a:ext>
                </a:extLst>
              </a:tr>
              <a:tr h="1932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585/42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600" u="none" strike="noStrike">
                          <a:effectLst/>
                        </a:rPr>
                        <a:t>YL1, PE, PI, dTomato, DsRed</a:t>
                      </a:r>
                      <a:endParaRPr lang="it-IT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1091735248"/>
                  </a:ext>
                </a:extLst>
              </a:tr>
              <a:tr h="2140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690/50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YL3, PerCP, PI, PC5.5, PerCP-Cy5.5, PC5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1715228546"/>
                  </a:ext>
                </a:extLst>
              </a:tr>
              <a:tr h="203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780/60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YL4, PC7, PE-Cy7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2071393547"/>
                  </a:ext>
                </a:extLst>
              </a:tr>
              <a:tr h="16187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405 nm- Violet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405/10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Violet SSC (nanoparticle)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3227914004"/>
                  </a:ext>
                </a:extLst>
              </a:tr>
              <a:tr h="3028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450/45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VL1, Pacific Blue, Brilliant Violet 421, CFP, eFluor-450, V450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3026541005"/>
                  </a:ext>
                </a:extLst>
              </a:tr>
              <a:tr h="308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525/40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VL2, CFP-YFP, Krome Orange, AmCyan, V500, Brilliant Violet 510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4208454761"/>
                  </a:ext>
                </a:extLst>
              </a:tr>
              <a:tr h="3289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610/20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VL3, </a:t>
                      </a:r>
                      <a:r>
                        <a:rPr lang="fr-FR" sz="600" u="none" strike="noStrike" dirty="0" err="1">
                          <a:effectLst/>
                        </a:rPr>
                        <a:t>mCherry</a:t>
                      </a:r>
                      <a:r>
                        <a:rPr lang="fr-FR" sz="600" u="none" strike="noStrike" dirty="0">
                          <a:effectLst/>
                        </a:rPr>
                        <a:t>, </a:t>
                      </a:r>
                      <a:r>
                        <a:rPr lang="fr-FR" sz="600" u="none" strike="noStrike" dirty="0" err="1">
                          <a:effectLst/>
                        </a:rPr>
                        <a:t>Brilliant</a:t>
                      </a:r>
                      <a:r>
                        <a:rPr lang="fr-FR" sz="600" u="none" strike="noStrike" dirty="0">
                          <a:effectLst/>
                        </a:rPr>
                        <a:t> Violet 605, Violet 610, </a:t>
                      </a:r>
                      <a:r>
                        <a:rPr lang="fr-FR" sz="600" u="none" strike="noStrike" dirty="0" err="1">
                          <a:effectLst/>
                        </a:rPr>
                        <a:t>Qdot</a:t>
                      </a:r>
                      <a:r>
                        <a:rPr lang="fr-FR" sz="600" u="none" strike="noStrike" dirty="0">
                          <a:effectLst/>
                        </a:rPr>
                        <a:t> 605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2828489664"/>
                  </a:ext>
                </a:extLst>
              </a:tr>
              <a:tr h="10965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771861521"/>
                  </a:ext>
                </a:extLst>
              </a:tr>
              <a:tr h="167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Other optional Filters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Optional Colors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317719112"/>
                  </a:ext>
                </a:extLst>
              </a:tr>
              <a:tr h="125321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780/60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For Violet laser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1755170521"/>
                  </a:ext>
                </a:extLst>
              </a:tr>
              <a:tr h="16187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660/20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Brilliant Violet 650, Qdot 655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3814135295"/>
                  </a:ext>
                </a:extLst>
              </a:tr>
              <a:tr h="18275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561/10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FSC, SSC for yellow laser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4" marR="5124" marT="5124" marB="0" anchor="ctr"/>
                </a:tc>
                <a:extLst>
                  <a:ext uri="{0D108BD9-81ED-4DB2-BD59-A6C34878D82A}">
                    <a16:rowId xmlns:a16="http://schemas.microsoft.com/office/drawing/2014/main" val="336417923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50DDB40-0928-486A-B40F-37F655FE3B14}"/>
              </a:ext>
            </a:extLst>
          </p:cNvPr>
          <p:cNvSpPr txBox="1"/>
          <p:nvPr/>
        </p:nvSpPr>
        <p:spPr>
          <a:xfrm>
            <a:off x="5329838" y="6313879"/>
            <a:ext cx="2242217" cy="30777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60066"/>
                </a:solidFill>
              </a:rPr>
              <a:t>Cytoflex – Technician Use</a:t>
            </a:r>
          </a:p>
        </p:txBody>
      </p:sp>
    </p:spTree>
    <p:extLst>
      <p:ext uri="{BB962C8B-B14F-4D97-AF65-F5344CB8AC3E}">
        <p14:creationId xmlns:p14="http://schemas.microsoft.com/office/powerpoint/2010/main" val="3742747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218" y="198679"/>
            <a:ext cx="7719309" cy="1285915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</a:p>
        </p:txBody>
      </p:sp>
      <p:pic>
        <p:nvPicPr>
          <p:cNvPr id="4" name="Picture 3" descr="Screen Shot 2014-01-29 at 11.54.2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" b="6126"/>
          <a:stretch/>
        </p:blipFill>
        <p:spPr>
          <a:xfrm>
            <a:off x="2210228" y="1519960"/>
            <a:ext cx="4519425" cy="44514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176" y="590539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FSC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210130" y="3385518"/>
            <a:ext cx="1239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SSC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788" y="213708"/>
            <a:ext cx="7772400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  <a:endParaRPr lang="en-US" sz="5400" dirty="0"/>
          </a:p>
        </p:txBody>
      </p:sp>
      <p:pic>
        <p:nvPicPr>
          <p:cNvPr id="3" name="Picture 2" descr="Screen Shot 2014-01-29 at 11.57.2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9"/>
          <a:stretch/>
        </p:blipFill>
        <p:spPr>
          <a:xfrm>
            <a:off x="659770" y="1725217"/>
            <a:ext cx="3816356" cy="3701799"/>
          </a:xfrm>
          <a:prstGeom prst="rect">
            <a:avLst/>
          </a:prstGeom>
        </p:spPr>
      </p:pic>
      <p:pic>
        <p:nvPicPr>
          <p:cNvPr id="4" name="Picture 3" descr="Screen Shot 2014-01-30 at 12.02.01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6"/>
          <a:stretch/>
        </p:blipFill>
        <p:spPr>
          <a:xfrm>
            <a:off x="4865803" y="1710680"/>
            <a:ext cx="3892644" cy="37493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7360" y="5410526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80531" y="3220563"/>
            <a:ext cx="86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7344" y="5430962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</p:spTree>
    <p:extLst>
      <p:ext uri="{BB962C8B-B14F-4D97-AF65-F5344CB8AC3E}">
        <p14:creationId xmlns:p14="http://schemas.microsoft.com/office/powerpoint/2010/main" val="4209123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788" y="213708"/>
            <a:ext cx="7772400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  <a:endParaRPr lang="en-US" sz="5400" dirty="0"/>
          </a:p>
        </p:txBody>
      </p:sp>
      <p:pic>
        <p:nvPicPr>
          <p:cNvPr id="3" name="Picture 2" descr="Screen Shot 2014-01-29 at 11.57.2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9"/>
          <a:stretch/>
        </p:blipFill>
        <p:spPr>
          <a:xfrm>
            <a:off x="577300" y="2203587"/>
            <a:ext cx="3816356" cy="3701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4890" y="5888896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163001" y="3698933"/>
            <a:ext cx="86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87230" y="5513441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pic>
        <p:nvPicPr>
          <p:cNvPr id="8" name="Picture 7" descr="Screen Shot 2014-01-30 at 12.06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48" y="4107218"/>
            <a:ext cx="4471382" cy="1369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04216" y="1715530"/>
            <a:ext cx="21001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Scatterplots 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&amp;</a:t>
            </a:r>
          </a:p>
          <a:p>
            <a:pPr algn="ctr"/>
            <a:r>
              <a:rPr lang="en-US" sz="2800" dirty="0">
                <a:solidFill>
                  <a:srgbClr val="FFFF00"/>
                </a:solidFill>
              </a:rPr>
              <a:t> Histograms</a:t>
            </a:r>
          </a:p>
        </p:txBody>
      </p:sp>
    </p:spTree>
    <p:extLst>
      <p:ext uri="{BB962C8B-B14F-4D97-AF65-F5344CB8AC3E}">
        <p14:creationId xmlns:p14="http://schemas.microsoft.com/office/powerpoint/2010/main" val="3467792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788" y="48758"/>
            <a:ext cx="7772400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748396" y="6103316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179495" y="3913353"/>
            <a:ext cx="86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0736" y="5727861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pic>
        <p:nvPicPr>
          <p:cNvPr id="4" name="Picture 3" descr="Screen Shot 2014-01-30 at 12.11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884" y="3304809"/>
            <a:ext cx="4400514" cy="2501584"/>
          </a:xfrm>
          <a:prstGeom prst="rect">
            <a:avLst/>
          </a:prstGeom>
        </p:spPr>
      </p:pic>
      <p:pic>
        <p:nvPicPr>
          <p:cNvPr id="9" name="Picture 8" descr="Screen Shot 2014-01-30 at 12.11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5" y="1399171"/>
            <a:ext cx="3987800" cy="4838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3237" y="1699035"/>
            <a:ext cx="1502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Regions</a:t>
            </a:r>
          </a:p>
        </p:txBody>
      </p:sp>
    </p:spTree>
    <p:extLst>
      <p:ext uri="{BB962C8B-B14F-4D97-AF65-F5344CB8AC3E}">
        <p14:creationId xmlns:p14="http://schemas.microsoft.com/office/powerpoint/2010/main" val="2643777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455" y="0"/>
            <a:ext cx="6456211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748396" y="6103316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FSC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0736" y="6090751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pic>
        <p:nvPicPr>
          <p:cNvPr id="10" name="Picture 9" descr="Screen Shot 2014-01-30 at 12.16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01" y="1229128"/>
            <a:ext cx="3962400" cy="4927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364717" y="3913353"/>
            <a:ext cx="1239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SSC</a:t>
            </a:r>
          </a:p>
        </p:txBody>
      </p:sp>
      <p:pic>
        <p:nvPicPr>
          <p:cNvPr id="13" name="Picture 12" descr="Screen Shot 2014-01-30 at 12.16.2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743" y="1262117"/>
            <a:ext cx="3987800" cy="49149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40073" y="412384"/>
            <a:ext cx="210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Color Gates</a:t>
            </a:r>
          </a:p>
        </p:txBody>
      </p:sp>
    </p:spTree>
    <p:extLst>
      <p:ext uri="{BB962C8B-B14F-4D97-AF65-F5344CB8AC3E}">
        <p14:creationId xmlns:p14="http://schemas.microsoft.com/office/powerpoint/2010/main" val="3232220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788" y="48758"/>
            <a:ext cx="7772400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748396" y="6103316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FSC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0736" y="6090751"/>
            <a:ext cx="1229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GFP</a:t>
            </a:r>
          </a:p>
        </p:txBody>
      </p:sp>
      <p:pic>
        <p:nvPicPr>
          <p:cNvPr id="10" name="Picture 9" descr="Screen Shot 2014-01-30 at 12.16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01" y="1229128"/>
            <a:ext cx="3962400" cy="4927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364717" y="3913353"/>
            <a:ext cx="1239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SSC</a:t>
            </a:r>
          </a:p>
        </p:txBody>
      </p:sp>
      <p:pic>
        <p:nvPicPr>
          <p:cNvPr id="3" name="Picture 2" descr="Screen Shot 2014-01-30 at 12.20.0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63" y="1271025"/>
            <a:ext cx="3987800" cy="4876800"/>
          </a:xfrm>
          <a:prstGeom prst="rect">
            <a:avLst/>
          </a:prstGeom>
        </p:spPr>
      </p:pic>
      <p:sp>
        <p:nvSpPr>
          <p:cNvPr id="4" name="Curved Down Arrow 3"/>
          <p:cNvSpPr/>
          <p:nvPr/>
        </p:nvSpPr>
        <p:spPr bwMode="auto">
          <a:xfrm>
            <a:off x="2441148" y="2672270"/>
            <a:ext cx="3859655" cy="1039216"/>
          </a:xfrm>
          <a:prstGeom prst="curvedDownArrow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6610" y="1600080"/>
            <a:ext cx="17946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Applying </a:t>
            </a:r>
          </a:p>
          <a:p>
            <a:r>
              <a:rPr lang="en-US" sz="2000" dirty="0"/>
              <a:t>a Gate to </a:t>
            </a:r>
          </a:p>
          <a:p>
            <a:r>
              <a:rPr lang="en-US" sz="2000" dirty="0"/>
              <a:t>another graph</a:t>
            </a:r>
          </a:p>
        </p:txBody>
      </p:sp>
    </p:spTree>
    <p:extLst>
      <p:ext uri="{BB962C8B-B14F-4D97-AF65-F5344CB8AC3E}">
        <p14:creationId xmlns:p14="http://schemas.microsoft.com/office/powerpoint/2010/main" val="3776356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5932085" y="2108193"/>
            <a:ext cx="2733891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Data Interpretation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- Identification of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  populations</a:t>
            </a:r>
          </a:p>
        </p:txBody>
      </p:sp>
      <p:pic>
        <p:nvPicPr>
          <p:cNvPr id="4" name="Picture 3" descr="Screen Shot 2014-01-29 at 11.08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35" y="4076700"/>
            <a:ext cx="4927600" cy="2781300"/>
          </a:xfrm>
          <a:prstGeom prst="rect">
            <a:avLst/>
          </a:prstGeom>
        </p:spPr>
      </p:pic>
      <p:pic>
        <p:nvPicPr>
          <p:cNvPr id="3" name="Picture 2" descr="Screen Shot 2014-01-29 at 11.10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288"/>
            <a:ext cx="5838965" cy="358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0936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 Data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6264686" y="1503410"/>
            <a:ext cx="2511475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Identification of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Populations</a:t>
            </a:r>
          </a:p>
          <a:p>
            <a:r>
              <a:rPr lang="en-US" sz="2400" dirty="0">
                <a:solidFill>
                  <a:srgbClr val="FFFF00"/>
                </a:solidFill>
              </a:rPr>
              <a:t>using color gates</a:t>
            </a:r>
          </a:p>
        </p:txBody>
      </p:sp>
      <p:pic>
        <p:nvPicPr>
          <p:cNvPr id="4" name="Picture 3" descr="Screen Shot 2014-01-29 at 11.08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35" y="4076700"/>
            <a:ext cx="4927600" cy="2781300"/>
          </a:xfrm>
          <a:prstGeom prst="rect">
            <a:avLst/>
          </a:prstGeom>
        </p:spPr>
      </p:pic>
      <p:pic>
        <p:nvPicPr>
          <p:cNvPr id="5" name="Picture 4" descr="Screen Shot 2014-01-29 at 11.0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4260"/>
            <a:ext cx="5708114" cy="356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9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999ECC-721F-9B45-8062-27421663EEB6}"/>
              </a:ext>
            </a:extLst>
          </p:cNvPr>
          <p:cNvSpPr/>
          <p:nvPr/>
        </p:nvSpPr>
        <p:spPr bwMode="auto">
          <a:xfrm>
            <a:off x="0" y="1532238"/>
            <a:ext cx="9144000" cy="46832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447800"/>
          </a:xfrm>
        </p:spPr>
        <p:txBody>
          <a:bodyPr/>
          <a:lstStyle/>
          <a:p>
            <a:pPr>
              <a:defRPr/>
            </a:pPr>
            <a:r>
              <a:rPr lang="en-US" sz="6000" dirty="0">
                <a:solidFill>
                  <a:srgbClr val="FFFF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Flow </a:t>
            </a:r>
            <a:r>
              <a:rPr lang="en-US" sz="6000" dirty="0" err="1">
                <a:solidFill>
                  <a:srgbClr val="FFFF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Cytometry</a:t>
            </a:r>
            <a:endParaRPr lang="en-US" sz="6000" dirty="0">
              <a:effectLst>
                <a:outerShdw blurRad="50800" dist="38100" dir="2700000" algn="tl">
                  <a:srgbClr val="000000">
                    <a:alpha val="43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23AA33-7B70-1640-8656-57557D955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72" b="13128"/>
          <a:stretch/>
        </p:blipFill>
        <p:spPr>
          <a:xfrm>
            <a:off x="1816443" y="1532239"/>
            <a:ext cx="5364892" cy="452257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Multicolor 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sz="5400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pic>
        <p:nvPicPr>
          <p:cNvPr id="4" name="Picture 3" descr="Screen Shot 2014-01-29 at 11.08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24" y="4453775"/>
            <a:ext cx="4208208" cy="2375251"/>
          </a:xfrm>
          <a:prstGeom prst="rect">
            <a:avLst/>
          </a:prstGeom>
        </p:spPr>
      </p:pic>
      <p:pic>
        <p:nvPicPr>
          <p:cNvPr id="5" name="Picture 4" descr="Screen Shot 2014-01-29 at 11.09.3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3"/>
          <a:stretch/>
        </p:blipFill>
        <p:spPr>
          <a:xfrm>
            <a:off x="1055636" y="841271"/>
            <a:ext cx="2904091" cy="3563027"/>
          </a:xfrm>
          <a:prstGeom prst="rect">
            <a:avLst/>
          </a:prstGeom>
        </p:spPr>
      </p:pic>
      <p:pic>
        <p:nvPicPr>
          <p:cNvPr id="3" name="Picture 2" descr="Screen Shot 2014-01-29 at 11.07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16" y="1981917"/>
            <a:ext cx="4307362" cy="48595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79561" y="981646"/>
            <a:ext cx="42207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Identification of Populations</a:t>
            </a:r>
          </a:p>
          <a:p>
            <a:r>
              <a:rPr lang="en-US" sz="2400" dirty="0">
                <a:solidFill>
                  <a:srgbClr val="FFFF00"/>
                </a:solidFill>
              </a:rPr>
              <a:t>using applied gates</a:t>
            </a:r>
          </a:p>
        </p:txBody>
      </p:sp>
    </p:spTree>
    <p:extLst>
      <p:ext uri="{BB962C8B-B14F-4D97-AF65-F5344CB8AC3E}">
        <p14:creationId xmlns:p14="http://schemas.microsoft.com/office/powerpoint/2010/main" val="3114231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Multicolor Flow </a:t>
            </a:r>
            <a:r>
              <a:rPr lang="en-US" sz="5400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sz="5400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2306" y="6211669"/>
            <a:ext cx="3881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FF00"/>
                </a:solidFill>
              </a:rPr>
              <a:t>Immunophenotyping</a:t>
            </a:r>
            <a:r>
              <a:rPr lang="en-US" sz="1200" dirty="0">
                <a:solidFill>
                  <a:srgbClr val="FFFF00"/>
                </a:solidFill>
              </a:rPr>
              <a:t> Utilizing 6 Color Flow </a:t>
            </a:r>
            <a:r>
              <a:rPr lang="en-US" sz="1200" dirty="0" err="1">
                <a:solidFill>
                  <a:srgbClr val="FFFF00"/>
                </a:solidFill>
              </a:rPr>
              <a:t>Cytometry</a:t>
            </a:r>
            <a:endParaRPr lang="en-US" sz="1200" dirty="0">
              <a:solidFill>
                <a:srgbClr val="FFFF00"/>
              </a:solidFill>
            </a:endParaRPr>
          </a:p>
          <a:p>
            <a:r>
              <a:rPr lang="en-US" sz="1200" dirty="0">
                <a:solidFill>
                  <a:srgbClr val="FFFF00"/>
                </a:solidFill>
              </a:rPr>
              <a:t>2012,Ward Medical Laboratory, Volume 22, Number 3</a:t>
            </a:r>
          </a:p>
          <a:p>
            <a:r>
              <a:rPr lang="en-US" sz="1200" dirty="0">
                <a:solidFill>
                  <a:srgbClr val="FFFF00"/>
                </a:solidFill>
              </a:rPr>
              <a:t>http://</a:t>
            </a:r>
            <a:r>
              <a:rPr lang="en-US" sz="1200" dirty="0" err="1">
                <a:solidFill>
                  <a:srgbClr val="FFFF00"/>
                </a:solidFill>
              </a:rPr>
              <a:t>www.wardelab.com</a:t>
            </a:r>
            <a:r>
              <a:rPr lang="en-US" sz="1200" dirty="0">
                <a:solidFill>
                  <a:srgbClr val="FFFF00"/>
                </a:solidFill>
              </a:rPr>
              <a:t>/22-3.html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10996" y="1531075"/>
            <a:ext cx="6701103" cy="4622800"/>
            <a:chOff x="1220842" y="1225892"/>
            <a:chExt cx="6701103" cy="4622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1745" y="1225892"/>
              <a:ext cx="6680200" cy="4622800"/>
            </a:xfrm>
            <a:prstGeom prst="rect">
              <a:avLst/>
            </a:prstGeom>
          </p:spPr>
        </p:pic>
        <p:sp>
          <p:nvSpPr>
            <p:cNvPr id="5" name="Donut 4"/>
            <p:cNvSpPr/>
            <p:nvPr/>
          </p:nvSpPr>
          <p:spPr bwMode="auto">
            <a:xfrm>
              <a:off x="1220842" y="1506225"/>
              <a:ext cx="374128" cy="1201043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" name="Donut 6"/>
            <p:cNvSpPr/>
            <p:nvPr/>
          </p:nvSpPr>
          <p:spPr bwMode="auto">
            <a:xfrm>
              <a:off x="3411259" y="1796449"/>
              <a:ext cx="374128" cy="615479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Donut 7"/>
            <p:cNvSpPr/>
            <p:nvPr/>
          </p:nvSpPr>
          <p:spPr bwMode="auto">
            <a:xfrm>
              <a:off x="5616649" y="1432199"/>
              <a:ext cx="374128" cy="1201043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Donut 8"/>
            <p:cNvSpPr/>
            <p:nvPr/>
          </p:nvSpPr>
          <p:spPr bwMode="auto">
            <a:xfrm rot="5400000">
              <a:off x="2503139" y="3058921"/>
              <a:ext cx="374128" cy="605648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" name="Donut 9"/>
            <p:cNvSpPr/>
            <p:nvPr/>
          </p:nvSpPr>
          <p:spPr bwMode="auto">
            <a:xfrm rot="5400000">
              <a:off x="4654174" y="3053807"/>
              <a:ext cx="374128" cy="605648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Donut 10"/>
            <p:cNvSpPr/>
            <p:nvPr/>
          </p:nvSpPr>
          <p:spPr bwMode="auto">
            <a:xfrm rot="5400000">
              <a:off x="6921202" y="3130005"/>
              <a:ext cx="374128" cy="472941"/>
            </a:xfrm>
            <a:prstGeom prst="donut">
              <a:avLst>
                <a:gd name="adj" fmla="val 1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641544" y="971801"/>
            <a:ext cx="4220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T cell Analysis – 6 colors</a:t>
            </a:r>
          </a:p>
        </p:txBody>
      </p:sp>
    </p:spTree>
    <p:extLst>
      <p:ext uri="{BB962C8B-B14F-4D97-AF65-F5344CB8AC3E}">
        <p14:creationId xmlns:p14="http://schemas.microsoft.com/office/powerpoint/2010/main" val="39312947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2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" name="Group 260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259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Intensity Settings</a:t>
            </a:r>
            <a:endParaRPr lang="en-US" sz="5400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194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204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74642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grpSp>
        <p:nvGrpSpPr>
          <p:cNvPr id="5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6" name="Group 306"/>
          <p:cNvGrpSpPr/>
          <p:nvPr/>
        </p:nvGrpSpPr>
        <p:grpSpPr>
          <a:xfrm>
            <a:off x="4838700" y="3352800"/>
            <a:ext cx="3543304" cy="1590147"/>
            <a:chOff x="9539247" y="1752599"/>
            <a:chExt cx="5044802" cy="2453221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54" y="1884823"/>
              <a:ext cx="4233369" cy="1958574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496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39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81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23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66" y="3992148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496" y="3992148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09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39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2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50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80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894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23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54" y="335582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54" y="286411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54" y="2376533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49" y="3223595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55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398" y="273188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398" y="224430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398" y="175259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223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56" y="2819232"/>
              <a:ext cx="842931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7" name="Group 38"/>
            <p:cNvGrpSpPr>
              <a:grpSpLocks/>
            </p:cNvGrpSpPr>
            <p:nvPr/>
          </p:nvGrpSpPr>
          <p:grpSpPr bwMode="auto">
            <a:xfrm>
              <a:off x="12039600" y="2017048"/>
              <a:ext cx="2402822" cy="739630"/>
              <a:chOff x="4663" y="920"/>
              <a:chExt cx="790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663" y="920"/>
                <a:ext cx="790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47" y="3515978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27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4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0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sp>
        <p:nvSpPr>
          <p:cNvPr id="324" name="TextBox 323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5597347" y="2721862"/>
            <a:ext cx="2619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 Negative Control Sample</a:t>
            </a:r>
          </a:p>
          <a:p>
            <a:r>
              <a:rPr lang="en-US" dirty="0"/>
              <a:t>with proper voltage settings on</a:t>
            </a:r>
          </a:p>
          <a:p>
            <a:r>
              <a:rPr lang="en-US" dirty="0"/>
              <a:t>the PMT detecting green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319074" y="4914018"/>
            <a:ext cx="8233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5C3EF"/>
                </a:solidFill>
              </a:rPr>
              <a:t>General 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light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scatter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328340" y="3524478"/>
            <a:ext cx="104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 Narrow"/>
                <a:cs typeface="Arial Narrow"/>
              </a:rPr>
              <a:t>General light scatter</a:t>
            </a:r>
          </a:p>
          <a:p>
            <a:r>
              <a:rPr lang="en-US" sz="900" dirty="0">
                <a:latin typeface="Arial Narrow"/>
                <a:cs typeface="Arial Narrow"/>
              </a:rPr>
              <a:t>peak should be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387659" y="1403647"/>
            <a:ext cx="3691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Negative Control Sample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39879" y="847235"/>
            <a:ext cx="77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What does the technician do with your control samples?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71926" y="198686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Cytoflex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Cytometer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Intensity Settings</a:t>
            </a:r>
            <a:endParaRPr lang="en-US" sz="5400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202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74642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462485" y="1828800"/>
            <a:ext cx="151871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CC66"/>
                </a:solidFill>
              </a:rPr>
              <a:t>Voltage </a:t>
            </a:r>
          </a:p>
          <a:p>
            <a:pPr algn="ctr"/>
            <a:r>
              <a:rPr lang="en-US" sz="2400" dirty="0">
                <a:solidFill>
                  <a:srgbClr val="FFCC66"/>
                </a:solidFill>
              </a:rPr>
              <a:t>controls </a:t>
            </a:r>
          </a:p>
          <a:p>
            <a:pPr algn="ctr"/>
            <a:r>
              <a:rPr lang="en-US" sz="2400" dirty="0">
                <a:solidFill>
                  <a:srgbClr val="FFCC66"/>
                </a:solidFill>
              </a:rPr>
              <a:t>sensitivity</a:t>
            </a:r>
          </a:p>
        </p:txBody>
      </p:sp>
      <p:grpSp>
        <p:nvGrpSpPr>
          <p:cNvPr id="7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265" name="Lightning Bolt 264"/>
          <p:cNvSpPr/>
          <p:nvPr/>
        </p:nvSpPr>
        <p:spPr bwMode="auto">
          <a:xfrm rot="20498060">
            <a:off x="1883139" y="1753174"/>
            <a:ext cx="838200" cy="1447800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8" name="Group 306"/>
          <p:cNvGrpSpPr/>
          <p:nvPr/>
        </p:nvGrpSpPr>
        <p:grpSpPr>
          <a:xfrm>
            <a:off x="4838697" y="3352800"/>
            <a:ext cx="3543305" cy="1590147"/>
            <a:chOff x="9539250" y="1752598"/>
            <a:chExt cx="5044807" cy="2453220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61" y="1884822"/>
              <a:ext cx="4233372" cy="195857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504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49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90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33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74" y="3992145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504" y="3992145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17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49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2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60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90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905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31" y="3992147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60" y="3355819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60" y="286410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60" y="2376531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56" y="3223593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55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404" y="2731885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404" y="224430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404" y="1752598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223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63" y="2819230"/>
              <a:ext cx="842930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12039607" y="2017048"/>
              <a:ext cx="2402824" cy="739630"/>
              <a:chOff x="4663" y="920"/>
              <a:chExt cx="790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663" y="920"/>
                <a:ext cx="790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50" y="3515976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7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30" y="3992142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6" y="3992145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78" y="3843393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1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pic>
        <p:nvPicPr>
          <p:cNvPr id="321" name="Picture 320" descr="Picture 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394" y="3358039"/>
            <a:ext cx="3539155" cy="1626098"/>
          </a:xfrm>
          <a:prstGeom prst="rect">
            <a:avLst/>
          </a:prstGeom>
        </p:spPr>
      </p:pic>
      <p:sp>
        <p:nvSpPr>
          <p:cNvPr id="324" name="TextBox 323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5742487" y="2731064"/>
            <a:ext cx="21805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Negative Control Sample</a:t>
            </a:r>
          </a:p>
          <a:p>
            <a:pPr algn="ctr"/>
            <a:r>
              <a:rPr lang="en-US" dirty="0"/>
              <a:t>with voltage set too high</a:t>
            </a:r>
          </a:p>
          <a:p>
            <a:pPr algn="ctr"/>
            <a:r>
              <a:rPr lang="en-US" dirty="0"/>
              <a:t>on PMT for green</a:t>
            </a:r>
          </a:p>
        </p:txBody>
      </p:sp>
      <p:sp>
        <p:nvSpPr>
          <p:cNvPr id="70" name="Freeform 10"/>
          <p:cNvSpPr>
            <a:spLocks/>
          </p:cNvSpPr>
          <p:nvPr/>
        </p:nvSpPr>
        <p:spPr bwMode="auto">
          <a:xfrm>
            <a:off x="5365155" y="3441337"/>
            <a:ext cx="2954057" cy="1253453"/>
          </a:xfrm>
          <a:custGeom>
            <a:avLst/>
            <a:gdLst/>
            <a:ahLst/>
            <a:cxnLst>
              <a:cxn ang="0">
                <a:pos x="19" y="434"/>
              </a:cxn>
              <a:cxn ang="0">
                <a:pos x="51" y="404"/>
              </a:cxn>
              <a:cxn ang="0">
                <a:pos x="84" y="385"/>
              </a:cxn>
              <a:cxn ang="0">
                <a:pos x="116" y="319"/>
              </a:cxn>
              <a:cxn ang="0">
                <a:pos x="148" y="241"/>
              </a:cxn>
              <a:cxn ang="0">
                <a:pos x="180" y="154"/>
              </a:cxn>
              <a:cxn ang="0">
                <a:pos x="212" y="202"/>
              </a:cxn>
              <a:cxn ang="0">
                <a:pos x="244" y="289"/>
              </a:cxn>
              <a:cxn ang="0">
                <a:pos x="276" y="349"/>
              </a:cxn>
              <a:cxn ang="0">
                <a:pos x="308" y="396"/>
              </a:cxn>
              <a:cxn ang="0">
                <a:pos x="340" y="409"/>
              </a:cxn>
              <a:cxn ang="0">
                <a:pos x="372" y="411"/>
              </a:cxn>
              <a:cxn ang="0">
                <a:pos x="405" y="434"/>
              </a:cxn>
              <a:cxn ang="0">
                <a:pos x="437" y="445"/>
              </a:cxn>
              <a:cxn ang="0">
                <a:pos x="469" y="447"/>
              </a:cxn>
              <a:cxn ang="0">
                <a:pos x="501" y="451"/>
              </a:cxn>
              <a:cxn ang="0">
                <a:pos x="533" y="460"/>
              </a:cxn>
              <a:cxn ang="0">
                <a:pos x="565" y="464"/>
              </a:cxn>
              <a:cxn ang="0">
                <a:pos x="597" y="466"/>
              </a:cxn>
              <a:cxn ang="0">
                <a:pos x="629" y="468"/>
              </a:cxn>
              <a:cxn ang="0">
                <a:pos x="661" y="468"/>
              </a:cxn>
              <a:cxn ang="0">
                <a:pos x="694" y="466"/>
              </a:cxn>
              <a:cxn ang="0">
                <a:pos x="726" y="468"/>
              </a:cxn>
              <a:cxn ang="0">
                <a:pos x="758" y="468"/>
              </a:cxn>
              <a:cxn ang="0">
                <a:pos x="790" y="468"/>
              </a:cxn>
              <a:cxn ang="0">
                <a:pos x="822" y="466"/>
              </a:cxn>
              <a:cxn ang="0">
                <a:pos x="854" y="468"/>
              </a:cxn>
              <a:cxn ang="0">
                <a:pos x="886" y="468"/>
              </a:cxn>
              <a:cxn ang="0">
                <a:pos x="918" y="468"/>
              </a:cxn>
              <a:cxn ang="0">
                <a:pos x="950" y="468"/>
              </a:cxn>
              <a:cxn ang="0">
                <a:pos x="983" y="468"/>
              </a:cxn>
              <a:cxn ang="0">
                <a:pos x="1015" y="468"/>
              </a:cxn>
              <a:cxn ang="0">
                <a:pos x="1047" y="468"/>
              </a:cxn>
              <a:cxn ang="0">
                <a:pos x="1079" y="468"/>
              </a:cxn>
              <a:cxn ang="0">
                <a:pos x="1111" y="468"/>
              </a:cxn>
              <a:cxn ang="0">
                <a:pos x="1143" y="468"/>
              </a:cxn>
              <a:cxn ang="0">
                <a:pos x="1175" y="468"/>
              </a:cxn>
              <a:cxn ang="0">
                <a:pos x="1207" y="468"/>
              </a:cxn>
              <a:cxn ang="0">
                <a:pos x="1239" y="468"/>
              </a:cxn>
              <a:cxn ang="0">
                <a:pos x="1272" y="468"/>
              </a:cxn>
              <a:cxn ang="0">
                <a:pos x="1304" y="468"/>
              </a:cxn>
              <a:cxn ang="0">
                <a:pos x="1336" y="468"/>
              </a:cxn>
              <a:cxn ang="0">
                <a:pos x="1368" y="468"/>
              </a:cxn>
              <a:cxn ang="0">
                <a:pos x="1400" y="468"/>
              </a:cxn>
              <a:cxn ang="0">
                <a:pos x="1432" y="468"/>
              </a:cxn>
              <a:cxn ang="0">
                <a:pos x="1464" y="468"/>
              </a:cxn>
              <a:cxn ang="0">
                <a:pos x="1496" y="468"/>
              </a:cxn>
              <a:cxn ang="0">
                <a:pos x="1528" y="468"/>
              </a:cxn>
              <a:cxn ang="0">
                <a:pos x="1560" y="468"/>
              </a:cxn>
              <a:cxn ang="0">
                <a:pos x="1593" y="468"/>
              </a:cxn>
              <a:cxn ang="0">
                <a:pos x="1625" y="468"/>
              </a:cxn>
            </a:cxnLst>
            <a:rect l="0" t="0" r="r" b="b"/>
            <a:pathLst>
              <a:path w="1644" h="468">
                <a:moveTo>
                  <a:pt x="0" y="468"/>
                </a:moveTo>
                <a:lnTo>
                  <a:pt x="0" y="0"/>
                </a:lnTo>
                <a:lnTo>
                  <a:pt x="6" y="445"/>
                </a:lnTo>
                <a:lnTo>
                  <a:pt x="13" y="443"/>
                </a:lnTo>
                <a:lnTo>
                  <a:pt x="19" y="434"/>
                </a:lnTo>
                <a:lnTo>
                  <a:pt x="26" y="426"/>
                </a:lnTo>
                <a:lnTo>
                  <a:pt x="32" y="419"/>
                </a:lnTo>
                <a:lnTo>
                  <a:pt x="39" y="428"/>
                </a:lnTo>
                <a:lnTo>
                  <a:pt x="45" y="417"/>
                </a:lnTo>
                <a:lnTo>
                  <a:pt x="51" y="404"/>
                </a:lnTo>
                <a:lnTo>
                  <a:pt x="58" y="409"/>
                </a:lnTo>
                <a:lnTo>
                  <a:pt x="64" y="402"/>
                </a:lnTo>
                <a:lnTo>
                  <a:pt x="71" y="387"/>
                </a:lnTo>
                <a:lnTo>
                  <a:pt x="77" y="370"/>
                </a:lnTo>
                <a:lnTo>
                  <a:pt x="84" y="385"/>
                </a:lnTo>
                <a:lnTo>
                  <a:pt x="90" y="345"/>
                </a:lnTo>
                <a:lnTo>
                  <a:pt x="96" y="356"/>
                </a:lnTo>
                <a:lnTo>
                  <a:pt x="103" y="319"/>
                </a:lnTo>
                <a:lnTo>
                  <a:pt x="109" y="296"/>
                </a:lnTo>
                <a:lnTo>
                  <a:pt x="116" y="319"/>
                </a:lnTo>
                <a:lnTo>
                  <a:pt x="122" y="285"/>
                </a:lnTo>
                <a:lnTo>
                  <a:pt x="128" y="234"/>
                </a:lnTo>
                <a:lnTo>
                  <a:pt x="135" y="258"/>
                </a:lnTo>
                <a:lnTo>
                  <a:pt x="141" y="256"/>
                </a:lnTo>
                <a:lnTo>
                  <a:pt x="148" y="241"/>
                </a:lnTo>
                <a:lnTo>
                  <a:pt x="154" y="173"/>
                </a:lnTo>
                <a:lnTo>
                  <a:pt x="161" y="166"/>
                </a:lnTo>
                <a:lnTo>
                  <a:pt x="167" y="170"/>
                </a:lnTo>
                <a:lnTo>
                  <a:pt x="173" y="151"/>
                </a:lnTo>
                <a:lnTo>
                  <a:pt x="180" y="154"/>
                </a:lnTo>
                <a:lnTo>
                  <a:pt x="186" y="188"/>
                </a:lnTo>
                <a:lnTo>
                  <a:pt x="193" y="179"/>
                </a:lnTo>
                <a:lnTo>
                  <a:pt x="199" y="168"/>
                </a:lnTo>
                <a:lnTo>
                  <a:pt x="205" y="230"/>
                </a:lnTo>
                <a:lnTo>
                  <a:pt x="212" y="202"/>
                </a:lnTo>
                <a:lnTo>
                  <a:pt x="218" y="236"/>
                </a:lnTo>
                <a:lnTo>
                  <a:pt x="225" y="247"/>
                </a:lnTo>
                <a:lnTo>
                  <a:pt x="231" y="266"/>
                </a:lnTo>
                <a:lnTo>
                  <a:pt x="238" y="277"/>
                </a:lnTo>
                <a:lnTo>
                  <a:pt x="244" y="289"/>
                </a:lnTo>
                <a:lnTo>
                  <a:pt x="251" y="313"/>
                </a:lnTo>
                <a:lnTo>
                  <a:pt x="257" y="343"/>
                </a:lnTo>
                <a:lnTo>
                  <a:pt x="263" y="332"/>
                </a:lnTo>
                <a:lnTo>
                  <a:pt x="270" y="321"/>
                </a:lnTo>
                <a:lnTo>
                  <a:pt x="276" y="349"/>
                </a:lnTo>
                <a:lnTo>
                  <a:pt x="282" y="362"/>
                </a:lnTo>
                <a:lnTo>
                  <a:pt x="289" y="364"/>
                </a:lnTo>
                <a:lnTo>
                  <a:pt x="295" y="400"/>
                </a:lnTo>
                <a:lnTo>
                  <a:pt x="302" y="364"/>
                </a:lnTo>
                <a:lnTo>
                  <a:pt x="308" y="396"/>
                </a:lnTo>
                <a:lnTo>
                  <a:pt x="315" y="360"/>
                </a:lnTo>
                <a:lnTo>
                  <a:pt x="321" y="394"/>
                </a:lnTo>
                <a:lnTo>
                  <a:pt x="328" y="396"/>
                </a:lnTo>
                <a:lnTo>
                  <a:pt x="334" y="368"/>
                </a:lnTo>
                <a:lnTo>
                  <a:pt x="340" y="409"/>
                </a:lnTo>
                <a:lnTo>
                  <a:pt x="347" y="421"/>
                </a:lnTo>
                <a:lnTo>
                  <a:pt x="353" y="387"/>
                </a:lnTo>
                <a:lnTo>
                  <a:pt x="360" y="426"/>
                </a:lnTo>
                <a:lnTo>
                  <a:pt x="366" y="419"/>
                </a:lnTo>
                <a:lnTo>
                  <a:pt x="372" y="411"/>
                </a:lnTo>
                <a:lnTo>
                  <a:pt x="379" y="398"/>
                </a:lnTo>
                <a:lnTo>
                  <a:pt x="385" y="447"/>
                </a:lnTo>
                <a:lnTo>
                  <a:pt x="392" y="428"/>
                </a:lnTo>
                <a:lnTo>
                  <a:pt x="398" y="404"/>
                </a:lnTo>
                <a:lnTo>
                  <a:pt x="405" y="434"/>
                </a:lnTo>
                <a:lnTo>
                  <a:pt x="411" y="443"/>
                </a:lnTo>
                <a:lnTo>
                  <a:pt x="417" y="443"/>
                </a:lnTo>
                <a:lnTo>
                  <a:pt x="424" y="436"/>
                </a:lnTo>
                <a:lnTo>
                  <a:pt x="430" y="434"/>
                </a:lnTo>
                <a:lnTo>
                  <a:pt x="437" y="445"/>
                </a:lnTo>
                <a:lnTo>
                  <a:pt x="443" y="441"/>
                </a:lnTo>
                <a:lnTo>
                  <a:pt x="450" y="445"/>
                </a:lnTo>
                <a:lnTo>
                  <a:pt x="456" y="455"/>
                </a:lnTo>
                <a:lnTo>
                  <a:pt x="462" y="457"/>
                </a:lnTo>
                <a:lnTo>
                  <a:pt x="469" y="447"/>
                </a:lnTo>
                <a:lnTo>
                  <a:pt x="475" y="460"/>
                </a:lnTo>
                <a:lnTo>
                  <a:pt x="482" y="451"/>
                </a:lnTo>
                <a:lnTo>
                  <a:pt x="488" y="462"/>
                </a:lnTo>
                <a:lnTo>
                  <a:pt x="494" y="462"/>
                </a:lnTo>
                <a:lnTo>
                  <a:pt x="501" y="451"/>
                </a:lnTo>
                <a:lnTo>
                  <a:pt x="507" y="466"/>
                </a:lnTo>
                <a:lnTo>
                  <a:pt x="514" y="460"/>
                </a:lnTo>
                <a:lnTo>
                  <a:pt x="520" y="464"/>
                </a:lnTo>
                <a:lnTo>
                  <a:pt x="527" y="460"/>
                </a:lnTo>
                <a:lnTo>
                  <a:pt x="533" y="460"/>
                </a:lnTo>
                <a:lnTo>
                  <a:pt x="540" y="466"/>
                </a:lnTo>
                <a:lnTo>
                  <a:pt x="546" y="466"/>
                </a:lnTo>
                <a:lnTo>
                  <a:pt x="552" y="460"/>
                </a:lnTo>
                <a:lnTo>
                  <a:pt x="559" y="466"/>
                </a:lnTo>
                <a:lnTo>
                  <a:pt x="565" y="464"/>
                </a:lnTo>
                <a:lnTo>
                  <a:pt x="571" y="466"/>
                </a:lnTo>
                <a:lnTo>
                  <a:pt x="578" y="462"/>
                </a:lnTo>
                <a:lnTo>
                  <a:pt x="584" y="464"/>
                </a:lnTo>
                <a:lnTo>
                  <a:pt x="591" y="466"/>
                </a:lnTo>
                <a:lnTo>
                  <a:pt x="597" y="466"/>
                </a:lnTo>
                <a:lnTo>
                  <a:pt x="604" y="466"/>
                </a:lnTo>
                <a:lnTo>
                  <a:pt x="610" y="466"/>
                </a:lnTo>
                <a:lnTo>
                  <a:pt x="617" y="468"/>
                </a:lnTo>
                <a:lnTo>
                  <a:pt x="623" y="468"/>
                </a:lnTo>
                <a:lnTo>
                  <a:pt x="629" y="468"/>
                </a:lnTo>
                <a:lnTo>
                  <a:pt x="636" y="468"/>
                </a:lnTo>
                <a:lnTo>
                  <a:pt x="642" y="468"/>
                </a:lnTo>
                <a:lnTo>
                  <a:pt x="649" y="466"/>
                </a:lnTo>
                <a:lnTo>
                  <a:pt x="655" y="468"/>
                </a:lnTo>
                <a:lnTo>
                  <a:pt x="661" y="468"/>
                </a:lnTo>
                <a:lnTo>
                  <a:pt x="668" y="466"/>
                </a:lnTo>
                <a:lnTo>
                  <a:pt x="674" y="468"/>
                </a:lnTo>
                <a:lnTo>
                  <a:pt x="681" y="468"/>
                </a:lnTo>
                <a:lnTo>
                  <a:pt x="687" y="468"/>
                </a:lnTo>
                <a:lnTo>
                  <a:pt x="694" y="466"/>
                </a:lnTo>
                <a:lnTo>
                  <a:pt x="700" y="468"/>
                </a:lnTo>
                <a:lnTo>
                  <a:pt x="706" y="468"/>
                </a:lnTo>
                <a:lnTo>
                  <a:pt x="713" y="468"/>
                </a:lnTo>
                <a:lnTo>
                  <a:pt x="719" y="468"/>
                </a:lnTo>
                <a:lnTo>
                  <a:pt x="726" y="468"/>
                </a:lnTo>
                <a:lnTo>
                  <a:pt x="732" y="468"/>
                </a:lnTo>
                <a:lnTo>
                  <a:pt x="738" y="468"/>
                </a:lnTo>
                <a:lnTo>
                  <a:pt x="745" y="468"/>
                </a:lnTo>
                <a:lnTo>
                  <a:pt x="751" y="468"/>
                </a:lnTo>
                <a:lnTo>
                  <a:pt x="758" y="468"/>
                </a:lnTo>
                <a:lnTo>
                  <a:pt x="764" y="468"/>
                </a:lnTo>
                <a:lnTo>
                  <a:pt x="771" y="468"/>
                </a:lnTo>
                <a:lnTo>
                  <a:pt x="777" y="468"/>
                </a:lnTo>
                <a:lnTo>
                  <a:pt x="783" y="468"/>
                </a:lnTo>
                <a:lnTo>
                  <a:pt x="790" y="468"/>
                </a:lnTo>
                <a:lnTo>
                  <a:pt x="796" y="468"/>
                </a:lnTo>
                <a:lnTo>
                  <a:pt x="803" y="468"/>
                </a:lnTo>
                <a:lnTo>
                  <a:pt x="809" y="468"/>
                </a:lnTo>
                <a:lnTo>
                  <a:pt x="816" y="468"/>
                </a:lnTo>
                <a:lnTo>
                  <a:pt x="822" y="466"/>
                </a:lnTo>
                <a:lnTo>
                  <a:pt x="828" y="468"/>
                </a:lnTo>
                <a:lnTo>
                  <a:pt x="835" y="468"/>
                </a:lnTo>
                <a:lnTo>
                  <a:pt x="841" y="468"/>
                </a:lnTo>
                <a:lnTo>
                  <a:pt x="848" y="468"/>
                </a:lnTo>
                <a:lnTo>
                  <a:pt x="854" y="468"/>
                </a:lnTo>
                <a:lnTo>
                  <a:pt x="861" y="468"/>
                </a:lnTo>
                <a:lnTo>
                  <a:pt x="867" y="468"/>
                </a:lnTo>
                <a:lnTo>
                  <a:pt x="873" y="468"/>
                </a:lnTo>
                <a:lnTo>
                  <a:pt x="880" y="468"/>
                </a:lnTo>
                <a:lnTo>
                  <a:pt x="886" y="468"/>
                </a:lnTo>
                <a:lnTo>
                  <a:pt x="893" y="468"/>
                </a:lnTo>
                <a:lnTo>
                  <a:pt x="899" y="468"/>
                </a:lnTo>
                <a:lnTo>
                  <a:pt x="906" y="468"/>
                </a:lnTo>
                <a:lnTo>
                  <a:pt x="912" y="468"/>
                </a:lnTo>
                <a:lnTo>
                  <a:pt x="918" y="468"/>
                </a:lnTo>
                <a:lnTo>
                  <a:pt x="925" y="468"/>
                </a:lnTo>
                <a:lnTo>
                  <a:pt x="931" y="468"/>
                </a:lnTo>
                <a:lnTo>
                  <a:pt x="938" y="468"/>
                </a:lnTo>
                <a:lnTo>
                  <a:pt x="944" y="468"/>
                </a:lnTo>
                <a:lnTo>
                  <a:pt x="950" y="468"/>
                </a:lnTo>
                <a:lnTo>
                  <a:pt x="957" y="468"/>
                </a:lnTo>
                <a:lnTo>
                  <a:pt x="963" y="468"/>
                </a:lnTo>
                <a:lnTo>
                  <a:pt x="970" y="468"/>
                </a:lnTo>
                <a:lnTo>
                  <a:pt x="976" y="468"/>
                </a:lnTo>
                <a:lnTo>
                  <a:pt x="983" y="468"/>
                </a:lnTo>
                <a:lnTo>
                  <a:pt x="989" y="468"/>
                </a:lnTo>
                <a:lnTo>
                  <a:pt x="995" y="468"/>
                </a:lnTo>
                <a:lnTo>
                  <a:pt x="1002" y="468"/>
                </a:lnTo>
                <a:lnTo>
                  <a:pt x="1008" y="468"/>
                </a:lnTo>
                <a:lnTo>
                  <a:pt x="1015" y="468"/>
                </a:lnTo>
                <a:lnTo>
                  <a:pt x="1021" y="468"/>
                </a:lnTo>
                <a:lnTo>
                  <a:pt x="1027" y="468"/>
                </a:lnTo>
                <a:lnTo>
                  <a:pt x="1034" y="468"/>
                </a:lnTo>
                <a:lnTo>
                  <a:pt x="1040" y="468"/>
                </a:lnTo>
                <a:lnTo>
                  <a:pt x="1047" y="468"/>
                </a:lnTo>
                <a:lnTo>
                  <a:pt x="1053" y="468"/>
                </a:lnTo>
                <a:lnTo>
                  <a:pt x="1060" y="468"/>
                </a:lnTo>
                <a:lnTo>
                  <a:pt x="1066" y="468"/>
                </a:lnTo>
                <a:lnTo>
                  <a:pt x="1073" y="468"/>
                </a:lnTo>
                <a:lnTo>
                  <a:pt x="1079" y="468"/>
                </a:lnTo>
                <a:lnTo>
                  <a:pt x="1085" y="468"/>
                </a:lnTo>
                <a:lnTo>
                  <a:pt x="1092" y="468"/>
                </a:lnTo>
                <a:lnTo>
                  <a:pt x="1098" y="468"/>
                </a:lnTo>
                <a:lnTo>
                  <a:pt x="1104" y="468"/>
                </a:lnTo>
                <a:lnTo>
                  <a:pt x="1111" y="468"/>
                </a:lnTo>
                <a:lnTo>
                  <a:pt x="1117" y="468"/>
                </a:lnTo>
                <a:lnTo>
                  <a:pt x="1124" y="468"/>
                </a:lnTo>
                <a:lnTo>
                  <a:pt x="1130" y="468"/>
                </a:lnTo>
                <a:lnTo>
                  <a:pt x="1137" y="468"/>
                </a:lnTo>
                <a:lnTo>
                  <a:pt x="1143" y="468"/>
                </a:lnTo>
                <a:lnTo>
                  <a:pt x="1150" y="468"/>
                </a:lnTo>
                <a:lnTo>
                  <a:pt x="1156" y="468"/>
                </a:lnTo>
                <a:lnTo>
                  <a:pt x="1162" y="468"/>
                </a:lnTo>
                <a:lnTo>
                  <a:pt x="1169" y="468"/>
                </a:lnTo>
                <a:lnTo>
                  <a:pt x="1175" y="468"/>
                </a:lnTo>
                <a:lnTo>
                  <a:pt x="1182" y="468"/>
                </a:lnTo>
                <a:lnTo>
                  <a:pt x="1188" y="468"/>
                </a:lnTo>
                <a:lnTo>
                  <a:pt x="1194" y="468"/>
                </a:lnTo>
                <a:lnTo>
                  <a:pt x="1201" y="468"/>
                </a:lnTo>
                <a:lnTo>
                  <a:pt x="1207" y="468"/>
                </a:lnTo>
                <a:lnTo>
                  <a:pt x="1214" y="468"/>
                </a:lnTo>
                <a:lnTo>
                  <a:pt x="1220" y="468"/>
                </a:lnTo>
                <a:lnTo>
                  <a:pt x="1227" y="468"/>
                </a:lnTo>
                <a:lnTo>
                  <a:pt x="1233" y="468"/>
                </a:lnTo>
                <a:lnTo>
                  <a:pt x="1239" y="468"/>
                </a:lnTo>
                <a:lnTo>
                  <a:pt x="1246" y="468"/>
                </a:lnTo>
                <a:lnTo>
                  <a:pt x="1252" y="468"/>
                </a:lnTo>
                <a:lnTo>
                  <a:pt x="1259" y="468"/>
                </a:lnTo>
                <a:lnTo>
                  <a:pt x="1265" y="468"/>
                </a:lnTo>
                <a:lnTo>
                  <a:pt x="1272" y="468"/>
                </a:lnTo>
                <a:lnTo>
                  <a:pt x="1278" y="468"/>
                </a:lnTo>
                <a:lnTo>
                  <a:pt x="1284" y="468"/>
                </a:lnTo>
                <a:lnTo>
                  <a:pt x="1291" y="468"/>
                </a:lnTo>
                <a:lnTo>
                  <a:pt x="1297" y="468"/>
                </a:lnTo>
                <a:lnTo>
                  <a:pt x="1304" y="468"/>
                </a:lnTo>
                <a:lnTo>
                  <a:pt x="1310" y="468"/>
                </a:lnTo>
                <a:lnTo>
                  <a:pt x="1316" y="468"/>
                </a:lnTo>
                <a:lnTo>
                  <a:pt x="1323" y="468"/>
                </a:lnTo>
                <a:lnTo>
                  <a:pt x="1329" y="468"/>
                </a:lnTo>
                <a:lnTo>
                  <a:pt x="1336" y="468"/>
                </a:lnTo>
                <a:lnTo>
                  <a:pt x="1342" y="468"/>
                </a:lnTo>
                <a:lnTo>
                  <a:pt x="1349" y="468"/>
                </a:lnTo>
                <a:lnTo>
                  <a:pt x="1355" y="468"/>
                </a:lnTo>
                <a:lnTo>
                  <a:pt x="1362" y="468"/>
                </a:lnTo>
                <a:lnTo>
                  <a:pt x="1368" y="468"/>
                </a:lnTo>
                <a:lnTo>
                  <a:pt x="1374" y="468"/>
                </a:lnTo>
                <a:lnTo>
                  <a:pt x="1381" y="468"/>
                </a:lnTo>
                <a:lnTo>
                  <a:pt x="1387" y="468"/>
                </a:lnTo>
                <a:lnTo>
                  <a:pt x="1393" y="468"/>
                </a:lnTo>
                <a:lnTo>
                  <a:pt x="1400" y="468"/>
                </a:lnTo>
                <a:lnTo>
                  <a:pt x="1406" y="468"/>
                </a:lnTo>
                <a:lnTo>
                  <a:pt x="1413" y="468"/>
                </a:lnTo>
                <a:lnTo>
                  <a:pt x="1419" y="468"/>
                </a:lnTo>
                <a:lnTo>
                  <a:pt x="1426" y="468"/>
                </a:lnTo>
                <a:lnTo>
                  <a:pt x="1432" y="468"/>
                </a:lnTo>
                <a:lnTo>
                  <a:pt x="1439" y="468"/>
                </a:lnTo>
                <a:lnTo>
                  <a:pt x="1445" y="468"/>
                </a:lnTo>
                <a:lnTo>
                  <a:pt x="1451" y="468"/>
                </a:lnTo>
                <a:lnTo>
                  <a:pt x="1458" y="468"/>
                </a:lnTo>
                <a:lnTo>
                  <a:pt x="1464" y="468"/>
                </a:lnTo>
                <a:lnTo>
                  <a:pt x="1471" y="468"/>
                </a:lnTo>
                <a:lnTo>
                  <a:pt x="1477" y="468"/>
                </a:lnTo>
                <a:lnTo>
                  <a:pt x="1483" y="468"/>
                </a:lnTo>
                <a:lnTo>
                  <a:pt x="1490" y="468"/>
                </a:lnTo>
                <a:lnTo>
                  <a:pt x="1496" y="468"/>
                </a:lnTo>
                <a:lnTo>
                  <a:pt x="1503" y="468"/>
                </a:lnTo>
                <a:lnTo>
                  <a:pt x="1509" y="468"/>
                </a:lnTo>
                <a:lnTo>
                  <a:pt x="1516" y="468"/>
                </a:lnTo>
                <a:lnTo>
                  <a:pt x="1522" y="468"/>
                </a:lnTo>
                <a:lnTo>
                  <a:pt x="1528" y="468"/>
                </a:lnTo>
                <a:lnTo>
                  <a:pt x="1535" y="468"/>
                </a:lnTo>
                <a:lnTo>
                  <a:pt x="1541" y="468"/>
                </a:lnTo>
                <a:lnTo>
                  <a:pt x="1548" y="468"/>
                </a:lnTo>
                <a:lnTo>
                  <a:pt x="1554" y="468"/>
                </a:lnTo>
                <a:lnTo>
                  <a:pt x="1560" y="468"/>
                </a:lnTo>
                <a:lnTo>
                  <a:pt x="1567" y="468"/>
                </a:lnTo>
                <a:lnTo>
                  <a:pt x="1573" y="468"/>
                </a:lnTo>
                <a:lnTo>
                  <a:pt x="1580" y="468"/>
                </a:lnTo>
                <a:lnTo>
                  <a:pt x="1586" y="468"/>
                </a:lnTo>
                <a:lnTo>
                  <a:pt x="1593" y="468"/>
                </a:lnTo>
                <a:lnTo>
                  <a:pt x="1599" y="468"/>
                </a:lnTo>
                <a:lnTo>
                  <a:pt x="1605" y="468"/>
                </a:lnTo>
                <a:lnTo>
                  <a:pt x="1612" y="468"/>
                </a:lnTo>
                <a:lnTo>
                  <a:pt x="1618" y="468"/>
                </a:lnTo>
                <a:lnTo>
                  <a:pt x="1625" y="468"/>
                </a:lnTo>
                <a:lnTo>
                  <a:pt x="1631" y="468"/>
                </a:lnTo>
                <a:lnTo>
                  <a:pt x="1638" y="468"/>
                </a:lnTo>
                <a:lnTo>
                  <a:pt x="1644" y="468"/>
                </a:lnTo>
                <a:lnTo>
                  <a:pt x="0" y="468"/>
                </a:lnTo>
                <a:close/>
              </a:path>
            </a:pathLst>
          </a:custGeom>
          <a:solidFill>
            <a:srgbClr val="9D9BE3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1" name="TextBox 70"/>
          <p:cNvSpPr txBox="1"/>
          <p:nvPr/>
        </p:nvSpPr>
        <p:spPr>
          <a:xfrm>
            <a:off x="5438776" y="3524478"/>
            <a:ext cx="81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 Narrow"/>
                <a:cs typeface="Arial Narrow"/>
              </a:rPr>
              <a:t>Sample should</a:t>
            </a:r>
          </a:p>
          <a:p>
            <a:r>
              <a:rPr lang="en-US" sz="900" dirty="0">
                <a:latin typeface="Arial Narrow"/>
                <a:cs typeface="Arial Narrow"/>
              </a:rPr>
              <a:t>peak here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74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2319074" y="4914018"/>
            <a:ext cx="8233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5C3EF"/>
                </a:solidFill>
              </a:rPr>
              <a:t>General 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light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scatter</a:t>
            </a:r>
          </a:p>
        </p:txBody>
      </p:sp>
      <p:sp>
        <p:nvSpPr>
          <p:cNvPr id="67" name="Rectangle 66"/>
          <p:cNvSpPr/>
          <p:nvPr/>
        </p:nvSpPr>
        <p:spPr>
          <a:xfrm>
            <a:off x="2427041" y="1255978"/>
            <a:ext cx="3691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Negative Control Sample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571926" y="198686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Cytoflex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Cytometer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6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3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Intensity Settings</a:t>
            </a:r>
          </a:p>
        </p:txBody>
      </p:sp>
      <p:sp>
        <p:nvSpPr>
          <p:cNvPr id="202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74642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462485" y="1828800"/>
            <a:ext cx="151871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CC66"/>
                </a:solidFill>
              </a:rPr>
              <a:t>Voltage </a:t>
            </a:r>
          </a:p>
          <a:p>
            <a:pPr algn="ctr"/>
            <a:r>
              <a:rPr lang="en-US" sz="2400" dirty="0">
                <a:solidFill>
                  <a:srgbClr val="FFCC66"/>
                </a:solidFill>
              </a:rPr>
              <a:t>controls </a:t>
            </a:r>
          </a:p>
          <a:p>
            <a:pPr algn="ctr"/>
            <a:r>
              <a:rPr lang="en-US" sz="2400" dirty="0">
                <a:solidFill>
                  <a:srgbClr val="FFCC66"/>
                </a:solidFill>
              </a:rPr>
              <a:t>sensitivity</a:t>
            </a:r>
          </a:p>
        </p:txBody>
      </p:sp>
      <p:grpSp>
        <p:nvGrpSpPr>
          <p:cNvPr id="7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265" name="Lightning Bolt 264"/>
          <p:cNvSpPr/>
          <p:nvPr/>
        </p:nvSpPr>
        <p:spPr bwMode="auto">
          <a:xfrm rot="20498060">
            <a:off x="1883139" y="1753174"/>
            <a:ext cx="838200" cy="1447800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8" name="Group 306"/>
          <p:cNvGrpSpPr/>
          <p:nvPr/>
        </p:nvGrpSpPr>
        <p:grpSpPr>
          <a:xfrm>
            <a:off x="4838700" y="3352800"/>
            <a:ext cx="3543304" cy="1590147"/>
            <a:chOff x="9539247" y="1752599"/>
            <a:chExt cx="5044802" cy="2453221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54" y="1884823"/>
              <a:ext cx="4233369" cy="1958574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496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39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81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23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66" y="3992148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496" y="3992148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09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39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2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50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80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894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23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54" y="335582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54" y="286411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54" y="2376533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49" y="3223595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55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398" y="273188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398" y="224430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398" y="175259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223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56" y="2819232"/>
              <a:ext cx="842931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12039600" y="2017048"/>
              <a:ext cx="2402822" cy="739630"/>
              <a:chOff x="4663" y="920"/>
              <a:chExt cx="790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663" y="920"/>
                <a:ext cx="790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47" y="3515978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27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4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0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pic>
        <p:nvPicPr>
          <p:cNvPr id="321" name="Picture 320" descr="Picture 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394" y="3358039"/>
            <a:ext cx="3539155" cy="1626098"/>
          </a:xfrm>
          <a:prstGeom prst="rect">
            <a:avLst/>
          </a:prstGeom>
        </p:spPr>
      </p:pic>
      <p:pic>
        <p:nvPicPr>
          <p:cNvPr id="323" name="Picture 322" descr="Picture 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1919" y="3358040"/>
            <a:ext cx="3488205" cy="1614376"/>
          </a:xfrm>
          <a:prstGeom prst="rect">
            <a:avLst/>
          </a:prstGeom>
        </p:spPr>
      </p:pic>
      <p:sp>
        <p:nvSpPr>
          <p:cNvPr id="324" name="TextBox 323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5521615" y="2715553"/>
            <a:ext cx="26395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Negative Control Sample</a:t>
            </a:r>
          </a:p>
          <a:p>
            <a:pPr algn="ctr"/>
            <a:r>
              <a:rPr lang="en-US" dirty="0"/>
              <a:t>with voltage set extremely high</a:t>
            </a:r>
          </a:p>
          <a:p>
            <a:pPr algn="ctr"/>
            <a:r>
              <a:rPr lang="en-US" dirty="0"/>
              <a:t>on PMT for green</a:t>
            </a:r>
          </a:p>
        </p:txBody>
      </p:sp>
      <p:sp>
        <p:nvSpPr>
          <p:cNvPr id="70" name="Freeform 10"/>
          <p:cNvSpPr>
            <a:spLocks/>
          </p:cNvSpPr>
          <p:nvPr/>
        </p:nvSpPr>
        <p:spPr bwMode="auto">
          <a:xfrm>
            <a:off x="5374358" y="3432135"/>
            <a:ext cx="2954057" cy="1253453"/>
          </a:xfrm>
          <a:custGeom>
            <a:avLst/>
            <a:gdLst/>
            <a:ahLst/>
            <a:cxnLst>
              <a:cxn ang="0">
                <a:pos x="19" y="434"/>
              </a:cxn>
              <a:cxn ang="0">
                <a:pos x="51" y="404"/>
              </a:cxn>
              <a:cxn ang="0">
                <a:pos x="84" y="385"/>
              </a:cxn>
              <a:cxn ang="0">
                <a:pos x="116" y="319"/>
              </a:cxn>
              <a:cxn ang="0">
                <a:pos x="148" y="241"/>
              </a:cxn>
              <a:cxn ang="0">
                <a:pos x="180" y="154"/>
              </a:cxn>
              <a:cxn ang="0">
                <a:pos x="212" y="202"/>
              </a:cxn>
              <a:cxn ang="0">
                <a:pos x="244" y="289"/>
              </a:cxn>
              <a:cxn ang="0">
                <a:pos x="276" y="349"/>
              </a:cxn>
              <a:cxn ang="0">
                <a:pos x="308" y="396"/>
              </a:cxn>
              <a:cxn ang="0">
                <a:pos x="340" y="409"/>
              </a:cxn>
              <a:cxn ang="0">
                <a:pos x="372" y="411"/>
              </a:cxn>
              <a:cxn ang="0">
                <a:pos x="405" y="434"/>
              </a:cxn>
              <a:cxn ang="0">
                <a:pos x="437" y="445"/>
              </a:cxn>
              <a:cxn ang="0">
                <a:pos x="469" y="447"/>
              </a:cxn>
              <a:cxn ang="0">
                <a:pos x="501" y="451"/>
              </a:cxn>
              <a:cxn ang="0">
                <a:pos x="533" y="460"/>
              </a:cxn>
              <a:cxn ang="0">
                <a:pos x="565" y="464"/>
              </a:cxn>
              <a:cxn ang="0">
                <a:pos x="597" y="466"/>
              </a:cxn>
              <a:cxn ang="0">
                <a:pos x="629" y="468"/>
              </a:cxn>
              <a:cxn ang="0">
                <a:pos x="661" y="468"/>
              </a:cxn>
              <a:cxn ang="0">
                <a:pos x="694" y="466"/>
              </a:cxn>
              <a:cxn ang="0">
                <a:pos x="726" y="468"/>
              </a:cxn>
              <a:cxn ang="0">
                <a:pos x="758" y="468"/>
              </a:cxn>
              <a:cxn ang="0">
                <a:pos x="790" y="468"/>
              </a:cxn>
              <a:cxn ang="0">
                <a:pos x="822" y="466"/>
              </a:cxn>
              <a:cxn ang="0">
                <a:pos x="854" y="468"/>
              </a:cxn>
              <a:cxn ang="0">
                <a:pos x="886" y="468"/>
              </a:cxn>
              <a:cxn ang="0">
                <a:pos x="918" y="468"/>
              </a:cxn>
              <a:cxn ang="0">
                <a:pos x="950" y="468"/>
              </a:cxn>
              <a:cxn ang="0">
                <a:pos x="983" y="468"/>
              </a:cxn>
              <a:cxn ang="0">
                <a:pos x="1015" y="468"/>
              </a:cxn>
              <a:cxn ang="0">
                <a:pos x="1047" y="468"/>
              </a:cxn>
              <a:cxn ang="0">
                <a:pos x="1079" y="468"/>
              </a:cxn>
              <a:cxn ang="0">
                <a:pos x="1111" y="468"/>
              </a:cxn>
              <a:cxn ang="0">
                <a:pos x="1143" y="468"/>
              </a:cxn>
              <a:cxn ang="0">
                <a:pos x="1175" y="468"/>
              </a:cxn>
              <a:cxn ang="0">
                <a:pos x="1207" y="468"/>
              </a:cxn>
              <a:cxn ang="0">
                <a:pos x="1239" y="468"/>
              </a:cxn>
              <a:cxn ang="0">
                <a:pos x="1272" y="468"/>
              </a:cxn>
              <a:cxn ang="0">
                <a:pos x="1304" y="468"/>
              </a:cxn>
              <a:cxn ang="0">
                <a:pos x="1336" y="468"/>
              </a:cxn>
              <a:cxn ang="0">
                <a:pos x="1368" y="468"/>
              </a:cxn>
              <a:cxn ang="0">
                <a:pos x="1400" y="468"/>
              </a:cxn>
              <a:cxn ang="0">
                <a:pos x="1432" y="468"/>
              </a:cxn>
              <a:cxn ang="0">
                <a:pos x="1464" y="468"/>
              </a:cxn>
              <a:cxn ang="0">
                <a:pos x="1496" y="468"/>
              </a:cxn>
              <a:cxn ang="0">
                <a:pos x="1528" y="468"/>
              </a:cxn>
              <a:cxn ang="0">
                <a:pos x="1560" y="468"/>
              </a:cxn>
              <a:cxn ang="0">
                <a:pos x="1593" y="468"/>
              </a:cxn>
              <a:cxn ang="0">
                <a:pos x="1625" y="468"/>
              </a:cxn>
            </a:cxnLst>
            <a:rect l="0" t="0" r="r" b="b"/>
            <a:pathLst>
              <a:path w="1644" h="468">
                <a:moveTo>
                  <a:pt x="0" y="468"/>
                </a:moveTo>
                <a:lnTo>
                  <a:pt x="0" y="0"/>
                </a:lnTo>
                <a:lnTo>
                  <a:pt x="6" y="445"/>
                </a:lnTo>
                <a:lnTo>
                  <a:pt x="13" y="443"/>
                </a:lnTo>
                <a:lnTo>
                  <a:pt x="19" y="434"/>
                </a:lnTo>
                <a:lnTo>
                  <a:pt x="26" y="426"/>
                </a:lnTo>
                <a:lnTo>
                  <a:pt x="32" y="419"/>
                </a:lnTo>
                <a:lnTo>
                  <a:pt x="39" y="428"/>
                </a:lnTo>
                <a:lnTo>
                  <a:pt x="45" y="417"/>
                </a:lnTo>
                <a:lnTo>
                  <a:pt x="51" y="404"/>
                </a:lnTo>
                <a:lnTo>
                  <a:pt x="58" y="409"/>
                </a:lnTo>
                <a:lnTo>
                  <a:pt x="64" y="402"/>
                </a:lnTo>
                <a:lnTo>
                  <a:pt x="71" y="387"/>
                </a:lnTo>
                <a:lnTo>
                  <a:pt x="77" y="370"/>
                </a:lnTo>
                <a:lnTo>
                  <a:pt x="84" y="385"/>
                </a:lnTo>
                <a:lnTo>
                  <a:pt x="90" y="345"/>
                </a:lnTo>
                <a:lnTo>
                  <a:pt x="96" y="356"/>
                </a:lnTo>
                <a:lnTo>
                  <a:pt x="103" y="319"/>
                </a:lnTo>
                <a:lnTo>
                  <a:pt x="109" y="296"/>
                </a:lnTo>
                <a:lnTo>
                  <a:pt x="116" y="319"/>
                </a:lnTo>
                <a:lnTo>
                  <a:pt x="122" y="285"/>
                </a:lnTo>
                <a:lnTo>
                  <a:pt x="128" y="234"/>
                </a:lnTo>
                <a:lnTo>
                  <a:pt x="135" y="258"/>
                </a:lnTo>
                <a:lnTo>
                  <a:pt x="141" y="256"/>
                </a:lnTo>
                <a:lnTo>
                  <a:pt x="148" y="241"/>
                </a:lnTo>
                <a:lnTo>
                  <a:pt x="154" y="173"/>
                </a:lnTo>
                <a:lnTo>
                  <a:pt x="161" y="166"/>
                </a:lnTo>
                <a:lnTo>
                  <a:pt x="167" y="170"/>
                </a:lnTo>
                <a:lnTo>
                  <a:pt x="173" y="151"/>
                </a:lnTo>
                <a:lnTo>
                  <a:pt x="180" y="154"/>
                </a:lnTo>
                <a:lnTo>
                  <a:pt x="186" y="188"/>
                </a:lnTo>
                <a:lnTo>
                  <a:pt x="193" y="179"/>
                </a:lnTo>
                <a:lnTo>
                  <a:pt x="199" y="168"/>
                </a:lnTo>
                <a:lnTo>
                  <a:pt x="205" y="230"/>
                </a:lnTo>
                <a:lnTo>
                  <a:pt x="212" y="202"/>
                </a:lnTo>
                <a:lnTo>
                  <a:pt x="218" y="236"/>
                </a:lnTo>
                <a:lnTo>
                  <a:pt x="225" y="247"/>
                </a:lnTo>
                <a:lnTo>
                  <a:pt x="231" y="266"/>
                </a:lnTo>
                <a:lnTo>
                  <a:pt x="238" y="277"/>
                </a:lnTo>
                <a:lnTo>
                  <a:pt x="244" y="289"/>
                </a:lnTo>
                <a:lnTo>
                  <a:pt x="251" y="313"/>
                </a:lnTo>
                <a:lnTo>
                  <a:pt x="257" y="343"/>
                </a:lnTo>
                <a:lnTo>
                  <a:pt x="263" y="332"/>
                </a:lnTo>
                <a:lnTo>
                  <a:pt x="270" y="321"/>
                </a:lnTo>
                <a:lnTo>
                  <a:pt x="276" y="349"/>
                </a:lnTo>
                <a:lnTo>
                  <a:pt x="282" y="362"/>
                </a:lnTo>
                <a:lnTo>
                  <a:pt x="289" y="364"/>
                </a:lnTo>
                <a:lnTo>
                  <a:pt x="295" y="400"/>
                </a:lnTo>
                <a:lnTo>
                  <a:pt x="302" y="364"/>
                </a:lnTo>
                <a:lnTo>
                  <a:pt x="308" y="396"/>
                </a:lnTo>
                <a:lnTo>
                  <a:pt x="315" y="360"/>
                </a:lnTo>
                <a:lnTo>
                  <a:pt x="321" y="394"/>
                </a:lnTo>
                <a:lnTo>
                  <a:pt x="328" y="396"/>
                </a:lnTo>
                <a:lnTo>
                  <a:pt x="334" y="368"/>
                </a:lnTo>
                <a:lnTo>
                  <a:pt x="340" y="409"/>
                </a:lnTo>
                <a:lnTo>
                  <a:pt x="347" y="421"/>
                </a:lnTo>
                <a:lnTo>
                  <a:pt x="353" y="387"/>
                </a:lnTo>
                <a:lnTo>
                  <a:pt x="360" y="426"/>
                </a:lnTo>
                <a:lnTo>
                  <a:pt x="366" y="419"/>
                </a:lnTo>
                <a:lnTo>
                  <a:pt x="372" y="411"/>
                </a:lnTo>
                <a:lnTo>
                  <a:pt x="379" y="398"/>
                </a:lnTo>
                <a:lnTo>
                  <a:pt x="385" y="447"/>
                </a:lnTo>
                <a:lnTo>
                  <a:pt x="392" y="428"/>
                </a:lnTo>
                <a:lnTo>
                  <a:pt x="398" y="404"/>
                </a:lnTo>
                <a:lnTo>
                  <a:pt x="405" y="434"/>
                </a:lnTo>
                <a:lnTo>
                  <a:pt x="411" y="443"/>
                </a:lnTo>
                <a:lnTo>
                  <a:pt x="417" y="443"/>
                </a:lnTo>
                <a:lnTo>
                  <a:pt x="424" y="436"/>
                </a:lnTo>
                <a:lnTo>
                  <a:pt x="430" y="434"/>
                </a:lnTo>
                <a:lnTo>
                  <a:pt x="437" y="445"/>
                </a:lnTo>
                <a:lnTo>
                  <a:pt x="443" y="441"/>
                </a:lnTo>
                <a:lnTo>
                  <a:pt x="450" y="445"/>
                </a:lnTo>
                <a:lnTo>
                  <a:pt x="456" y="455"/>
                </a:lnTo>
                <a:lnTo>
                  <a:pt x="462" y="457"/>
                </a:lnTo>
                <a:lnTo>
                  <a:pt x="469" y="447"/>
                </a:lnTo>
                <a:lnTo>
                  <a:pt x="475" y="460"/>
                </a:lnTo>
                <a:lnTo>
                  <a:pt x="482" y="451"/>
                </a:lnTo>
                <a:lnTo>
                  <a:pt x="488" y="462"/>
                </a:lnTo>
                <a:lnTo>
                  <a:pt x="494" y="462"/>
                </a:lnTo>
                <a:lnTo>
                  <a:pt x="501" y="451"/>
                </a:lnTo>
                <a:lnTo>
                  <a:pt x="507" y="466"/>
                </a:lnTo>
                <a:lnTo>
                  <a:pt x="514" y="460"/>
                </a:lnTo>
                <a:lnTo>
                  <a:pt x="520" y="464"/>
                </a:lnTo>
                <a:lnTo>
                  <a:pt x="527" y="460"/>
                </a:lnTo>
                <a:lnTo>
                  <a:pt x="533" y="460"/>
                </a:lnTo>
                <a:lnTo>
                  <a:pt x="540" y="466"/>
                </a:lnTo>
                <a:lnTo>
                  <a:pt x="546" y="466"/>
                </a:lnTo>
                <a:lnTo>
                  <a:pt x="552" y="460"/>
                </a:lnTo>
                <a:lnTo>
                  <a:pt x="559" y="466"/>
                </a:lnTo>
                <a:lnTo>
                  <a:pt x="565" y="464"/>
                </a:lnTo>
                <a:lnTo>
                  <a:pt x="571" y="466"/>
                </a:lnTo>
                <a:lnTo>
                  <a:pt x="578" y="462"/>
                </a:lnTo>
                <a:lnTo>
                  <a:pt x="584" y="464"/>
                </a:lnTo>
                <a:lnTo>
                  <a:pt x="591" y="466"/>
                </a:lnTo>
                <a:lnTo>
                  <a:pt x="597" y="466"/>
                </a:lnTo>
                <a:lnTo>
                  <a:pt x="604" y="466"/>
                </a:lnTo>
                <a:lnTo>
                  <a:pt x="610" y="466"/>
                </a:lnTo>
                <a:lnTo>
                  <a:pt x="617" y="468"/>
                </a:lnTo>
                <a:lnTo>
                  <a:pt x="623" y="468"/>
                </a:lnTo>
                <a:lnTo>
                  <a:pt x="629" y="468"/>
                </a:lnTo>
                <a:lnTo>
                  <a:pt x="636" y="468"/>
                </a:lnTo>
                <a:lnTo>
                  <a:pt x="642" y="468"/>
                </a:lnTo>
                <a:lnTo>
                  <a:pt x="649" y="466"/>
                </a:lnTo>
                <a:lnTo>
                  <a:pt x="655" y="468"/>
                </a:lnTo>
                <a:lnTo>
                  <a:pt x="661" y="468"/>
                </a:lnTo>
                <a:lnTo>
                  <a:pt x="668" y="466"/>
                </a:lnTo>
                <a:lnTo>
                  <a:pt x="674" y="468"/>
                </a:lnTo>
                <a:lnTo>
                  <a:pt x="681" y="468"/>
                </a:lnTo>
                <a:lnTo>
                  <a:pt x="687" y="468"/>
                </a:lnTo>
                <a:lnTo>
                  <a:pt x="694" y="466"/>
                </a:lnTo>
                <a:lnTo>
                  <a:pt x="700" y="468"/>
                </a:lnTo>
                <a:lnTo>
                  <a:pt x="706" y="468"/>
                </a:lnTo>
                <a:lnTo>
                  <a:pt x="713" y="468"/>
                </a:lnTo>
                <a:lnTo>
                  <a:pt x="719" y="468"/>
                </a:lnTo>
                <a:lnTo>
                  <a:pt x="726" y="468"/>
                </a:lnTo>
                <a:lnTo>
                  <a:pt x="732" y="468"/>
                </a:lnTo>
                <a:lnTo>
                  <a:pt x="738" y="468"/>
                </a:lnTo>
                <a:lnTo>
                  <a:pt x="745" y="468"/>
                </a:lnTo>
                <a:lnTo>
                  <a:pt x="751" y="468"/>
                </a:lnTo>
                <a:lnTo>
                  <a:pt x="758" y="468"/>
                </a:lnTo>
                <a:lnTo>
                  <a:pt x="764" y="468"/>
                </a:lnTo>
                <a:lnTo>
                  <a:pt x="771" y="468"/>
                </a:lnTo>
                <a:lnTo>
                  <a:pt x="777" y="468"/>
                </a:lnTo>
                <a:lnTo>
                  <a:pt x="783" y="468"/>
                </a:lnTo>
                <a:lnTo>
                  <a:pt x="790" y="468"/>
                </a:lnTo>
                <a:lnTo>
                  <a:pt x="796" y="468"/>
                </a:lnTo>
                <a:lnTo>
                  <a:pt x="803" y="468"/>
                </a:lnTo>
                <a:lnTo>
                  <a:pt x="809" y="468"/>
                </a:lnTo>
                <a:lnTo>
                  <a:pt x="816" y="468"/>
                </a:lnTo>
                <a:lnTo>
                  <a:pt x="822" y="466"/>
                </a:lnTo>
                <a:lnTo>
                  <a:pt x="828" y="468"/>
                </a:lnTo>
                <a:lnTo>
                  <a:pt x="835" y="468"/>
                </a:lnTo>
                <a:lnTo>
                  <a:pt x="841" y="468"/>
                </a:lnTo>
                <a:lnTo>
                  <a:pt x="848" y="468"/>
                </a:lnTo>
                <a:lnTo>
                  <a:pt x="854" y="468"/>
                </a:lnTo>
                <a:lnTo>
                  <a:pt x="861" y="468"/>
                </a:lnTo>
                <a:lnTo>
                  <a:pt x="867" y="468"/>
                </a:lnTo>
                <a:lnTo>
                  <a:pt x="873" y="468"/>
                </a:lnTo>
                <a:lnTo>
                  <a:pt x="880" y="468"/>
                </a:lnTo>
                <a:lnTo>
                  <a:pt x="886" y="468"/>
                </a:lnTo>
                <a:lnTo>
                  <a:pt x="893" y="468"/>
                </a:lnTo>
                <a:lnTo>
                  <a:pt x="899" y="468"/>
                </a:lnTo>
                <a:lnTo>
                  <a:pt x="906" y="468"/>
                </a:lnTo>
                <a:lnTo>
                  <a:pt x="912" y="468"/>
                </a:lnTo>
                <a:lnTo>
                  <a:pt x="918" y="468"/>
                </a:lnTo>
                <a:lnTo>
                  <a:pt x="925" y="468"/>
                </a:lnTo>
                <a:lnTo>
                  <a:pt x="931" y="468"/>
                </a:lnTo>
                <a:lnTo>
                  <a:pt x="938" y="468"/>
                </a:lnTo>
                <a:lnTo>
                  <a:pt x="944" y="468"/>
                </a:lnTo>
                <a:lnTo>
                  <a:pt x="950" y="468"/>
                </a:lnTo>
                <a:lnTo>
                  <a:pt x="957" y="468"/>
                </a:lnTo>
                <a:lnTo>
                  <a:pt x="963" y="468"/>
                </a:lnTo>
                <a:lnTo>
                  <a:pt x="970" y="468"/>
                </a:lnTo>
                <a:lnTo>
                  <a:pt x="976" y="468"/>
                </a:lnTo>
                <a:lnTo>
                  <a:pt x="983" y="468"/>
                </a:lnTo>
                <a:lnTo>
                  <a:pt x="989" y="468"/>
                </a:lnTo>
                <a:lnTo>
                  <a:pt x="995" y="468"/>
                </a:lnTo>
                <a:lnTo>
                  <a:pt x="1002" y="468"/>
                </a:lnTo>
                <a:lnTo>
                  <a:pt x="1008" y="468"/>
                </a:lnTo>
                <a:lnTo>
                  <a:pt x="1015" y="468"/>
                </a:lnTo>
                <a:lnTo>
                  <a:pt x="1021" y="468"/>
                </a:lnTo>
                <a:lnTo>
                  <a:pt x="1027" y="468"/>
                </a:lnTo>
                <a:lnTo>
                  <a:pt x="1034" y="468"/>
                </a:lnTo>
                <a:lnTo>
                  <a:pt x="1040" y="468"/>
                </a:lnTo>
                <a:lnTo>
                  <a:pt x="1047" y="468"/>
                </a:lnTo>
                <a:lnTo>
                  <a:pt x="1053" y="468"/>
                </a:lnTo>
                <a:lnTo>
                  <a:pt x="1060" y="468"/>
                </a:lnTo>
                <a:lnTo>
                  <a:pt x="1066" y="468"/>
                </a:lnTo>
                <a:lnTo>
                  <a:pt x="1073" y="468"/>
                </a:lnTo>
                <a:lnTo>
                  <a:pt x="1079" y="468"/>
                </a:lnTo>
                <a:lnTo>
                  <a:pt x="1085" y="468"/>
                </a:lnTo>
                <a:lnTo>
                  <a:pt x="1092" y="468"/>
                </a:lnTo>
                <a:lnTo>
                  <a:pt x="1098" y="468"/>
                </a:lnTo>
                <a:lnTo>
                  <a:pt x="1104" y="468"/>
                </a:lnTo>
                <a:lnTo>
                  <a:pt x="1111" y="468"/>
                </a:lnTo>
                <a:lnTo>
                  <a:pt x="1117" y="468"/>
                </a:lnTo>
                <a:lnTo>
                  <a:pt x="1124" y="468"/>
                </a:lnTo>
                <a:lnTo>
                  <a:pt x="1130" y="468"/>
                </a:lnTo>
                <a:lnTo>
                  <a:pt x="1137" y="468"/>
                </a:lnTo>
                <a:lnTo>
                  <a:pt x="1143" y="468"/>
                </a:lnTo>
                <a:lnTo>
                  <a:pt x="1150" y="468"/>
                </a:lnTo>
                <a:lnTo>
                  <a:pt x="1156" y="468"/>
                </a:lnTo>
                <a:lnTo>
                  <a:pt x="1162" y="468"/>
                </a:lnTo>
                <a:lnTo>
                  <a:pt x="1169" y="468"/>
                </a:lnTo>
                <a:lnTo>
                  <a:pt x="1175" y="468"/>
                </a:lnTo>
                <a:lnTo>
                  <a:pt x="1182" y="468"/>
                </a:lnTo>
                <a:lnTo>
                  <a:pt x="1188" y="468"/>
                </a:lnTo>
                <a:lnTo>
                  <a:pt x="1194" y="468"/>
                </a:lnTo>
                <a:lnTo>
                  <a:pt x="1201" y="468"/>
                </a:lnTo>
                <a:lnTo>
                  <a:pt x="1207" y="468"/>
                </a:lnTo>
                <a:lnTo>
                  <a:pt x="1214" y="468"/>
                </a:lnTo>
                <a:lnTo>
                  <a:pt x="1220" y="468"/>
                </a:lnTo>
                <a:lnTo>
                  <a:pt x="1227" y="468"/>
                </a:lnTo>
                <a:lnTo>
                  <a:pt x="1233" y="468"/>
                </a:lnTo>
                <a:lnTo>
                  <a:pt x="1239" y="468"/>
                </a:lnTo>
                <a:lnTo>
                  <a:pt x="1246" y="468"/>
                </a:lnTo>
                <a:lnTo>
                  <a:pt x="1252" y="468"/>
                </a:lnTo>
                <a:lnTo>
                  <a:pt x="1259" y="468"/>
                </a:lnTo>
                <a:lnTo>
                  <a:pt x="1265" y="468"/>
                </a:lnTo>
                <a:lnTo>
                  <a:pt x="1272" y="468"/>
                </a:lnTo>
                <a:lnTo>
                  <a:pt x="1278" y="468"/>
                </a:lnTo>
                <a:lnTo>
                  <a:pt x="1284" y="468"/>
                </a:lnTo>
                <a:lnTo>
                  <a:pt x="1291" y="468"/>
                </a:lnTo>
                <a:lnTo>
                  <a:pt x="1297" y="468"/>
                </a:lnTo>
                <a:lnTo>
                  <a:pt x="1304" y="468"/>
                </a:lnTo>
                <a:lnTo>
                  <a:pt x="1310" y="468"/>
                </a:lnTo>
                <a:lnTo>
                  <a:pt x="1316" y="468"/>
                </a:lnTo>
                <a:lnTo>
                  <a:pt x="1323" y="468"/>
                </a:lnTo>
                <a:lnTo>
                  <a:pt x="1329" y="468"/>
                </a:lnTo>
                <a:lnTo>
                  <a:pt x="1336" y="468"/>
                </a:lnTo>
                <a:lnTo>
                  <a:pt x="1342" y="468"/>
                </a:lnTo>
                <a:lnTo>
                  <a:pt x="1349" y="468"/>
                </a:lnTo>
                <a:lnTo>
                  <a:pt x="1355" y="468"/>
                </a:lnTo>
                <a:lnTo>
                  <a:pt x="1362" y="468"/>
                </a:lnTo>
                <a:lnTo>
                  <a:pt x="1368" y="468"/>
                </a:lnTo>
                <a:lnTo>
                  <a:pt x="1374" y="468"/>
                </a:lnTo>
                <a:lnTo>
                  <a:pt x="1381" y="468"/>
                </a:lnTo>
                <a:lnTo>
                  <a:pt x="1387" y="468"/>
                </a:lnTo>
                <a:lnTo>
                  <a:pt x="1393" y="468"/>
                </a:lnTo>
                <a:lnTo>
                  <a:pt x="1400" y="468"/>
                </a:lnTo>
                <a:lnTo>
                  <a:pt x="1406" y="468"/>
                </a:lnTo>
                <a:lnTo>
                  <a:pt x="1413" y="468"/>
                </a:lnTo>
                <a:lnTo>
                  <a:pt x="1419" y="468"/>
                </a:lnTo>
                <a:lnTo>
                  <a:pt x="1426" y="468"/>
                </a:lnTo>
                <a:lnTo>
                  <a:pt x="1432" y="468"/>
                </a:lnTo>
                <a:lnTo>
                  <a:pt x="1439" y="468"/>
                </a:lnTo>
                <a:lnTo>
                  <a:pt x="1445" y="468"/>
                </a:lnTo>
                <a:lnTo>
                  <a:pt x="1451" y="468"/>
                </a:lnTo>
                <a:lnTo>
                  <a:pt x="1458" y="468"/>
                </a:lnTo>
                <a:lnTo>
                  <a:pt x="1464" y="468"/>
                </a:lnTo>
                <a:lnTo>
                  <a:pt x="1471" y="468"/>
                </a:lnTo>
                <a:lnTo>
                  <a:pt x="1477" y="468"/>
                </a:lnTo>
                <a:lnTo>
                  <a:pt x="1483" y="468"/>
                </a:lnTo>
                <a:lnTo>
                  <a:pt x="1490" y="468"/>
                </a:lnTo>
                <a:lnTo>
                  <a:pt x="1496" y="468"/>
                </a:lnTo>
                <a:lnTo>
                  <a:pt x="1503" y="468"/>
                </a:lnTo>
                <a:lnTo>
                  <a:pt x="1509" y="468"/>
                </a:lnTo>
                <a:lnTo>
                  <a:pt x="1516" y="468"/>
                </a:lnTo>
                <a:lnTo>
                  <a:pt x="1522" y="468"/>
                </a:lnTo>
                <a:lnTo>
                  <a:pt x="1528" y="468"/>
                </a:lnTo>
                <a:lnTo>
                  <a:pt x="1535" y="468"/>
                </a:lnTo>
                <a:lnTo>
                  <a:pt x="1541" y="468"/>
                </a:lnTo>
                <a:lnTo>
                  <a:pt x="1548" y="468"/>
                </a:lnTo>
                <a:lnTo>
                  <a:pt x="1554" y="468"/>
                </a:lnTo>
                <a:lnTo>
                  <a:pt x="1560" y="468"/>
                </a:lnTo>
                <a:lnTo>
                  <a:pt x="1567" y="468"/>
                </a:lnTo>
                <a:lnTo>
                  <a:pt x="1573" y="468"/>
                </a:lnTo>
                <a:lnTo>
                  <a:pt x="1580" y="468"/>
                </a:lnTo>
                <a:lnTo>
                  <a:pt x="1586" y="468"/>
                </a:lnTo>
                <a:lnTo>
                  <a:pt x="1593" y="468"/>
                </a:lnTo>
                <a:lnTo>
                  <a:pt x="1599" y="468"/>
                </a:lnTo>
                <a:lnTo>
                  <a:pt x="1605" y="468"/>
                </a:lnTo>
                <a:lnTo>
                  <a:pt x="1612" y="468"/>
                </a:lnTo>
                <a:lnTo>
                  <a:pt x="1618" y="468"/>
                </a:lnTo>
                <a:lnTo>
                  <a:pt x="1625" y="468"/>
                </a:lnTo>
                <a:lnTo>
                  <a:pt x="1631" y="468"/>
                </a:lnTo>
                <a:lnTo>
                  <a:pt x="1638" y="468"/>
                </a:lnTo>
                <a:lnTo>
                  <a:pt x="1644" y="468"/>
                </a:lnTo>
                <a:lnTo>
                  <a:pt x="0" y="468"/>
                </a:lnTo>
                <a:close/>
              </a:path>
            </a:pathLst>
          </a:custGeom>
          <a:solidFill>
            <a:srgbClr val="9D9BE3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1" name="TextBox 70"/>
          <p:cNvSpPr txBox="1"/>
          <p:nvPr/>
        </p:nvSpPr>
        <p:spPr>
          <a:xfrm>
            <a:off x="5438776" y="3524478"/>
            <a:ext cx="81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 Narrow"/>
                <a:cs typeface="Arial Narrow"/>
              </a:rPr>
              <a:t>Sample should</a:t>
            </a:r>
          </a:p>
          <a:p>
            <a:r>
              <a:rPr lang="en-US" sz="900" dirty="0">
                <a:latin typeface="Arial Narrow"/>
                <a:cs typeface="Arial Narrow"/>
              </a:rPr>
              <a:t>peak here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319074" y="4914018"/>
            <a:ext cx="8233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5C3EF"/>
                </a:solidFill>
              </a:rPr>
              <a:t>General 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light</a:t>
            </a:r>
          </a:p>
          <a:p>
            <a:pPr algn="ctr"/>
            <a:r>
              <a:rPr lang="en-US" dirty="0">
                <a:solidFill>
                  <a:srgbClr val="C5C3EF"/>
                </a:solidFill>
              </a:rPr>
              <a:t>scatter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96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8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9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427041" y="1255978"/>
            <a:ext cx="3691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Negative Control Sample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71926" y="198686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Cytoflex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Cytometer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6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2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Intensity Settings</a:t>
            </a:r>
            <a:endParaRPr lang="en-US" sz="5400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194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74642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grpSp>
        <p:nvGrpSpPr>
          <p:cNvPr id="227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07" name="Group 306"/>
          <p:cNvGrpSpPr/>
          <p:nvPr/>
        </p:nvGrpSpPr>
        <p:grpSpPr>
          <a:xfrm>
            <a:off x="4838700" y="3352800"/>
            <a:ext cx="3543304" cy="1590147"/>
            <a:chOff x="9539247" y="1752599"/>
            <a:chExt cx="5044802" cy="2453221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54" y="1909615"/>
              <a:ext cx="4233369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54" y="1884823"/>
              <a:ext cx="4233369" cy="1958574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496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39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81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23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66" y="3992148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496" y="3992148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09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39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2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50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80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894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23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54" y="335582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54" y="2864110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54" y="2376533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49" y="3223595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55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398" y="273188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398" y="224430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398" y="1752599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223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56" y="2819232"/>
              <a:ext cx="842931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296" name="Group 38"/>
            <p:cNvGrpSpPr>
              <a:grpSpLocks/>
            </p:cNvGrpSpPr>
            <p:nvPr/>
          </p:nvGrpSpPr>
          <p:grpSpPr bwMode="auto">
            <a:xfrm>
              <a:off x="12039600" y="2017048"/>
              <a:ext cx="2402822" cy="739630"/>
              <a:chOff x="4663" y="920"/>
              <a:chExt cx="790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663" y="920"/>
                <a:ext cx="790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47" y="3515978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27" y="3992149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4" y="3992149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54" y="3843397"/>
              <a:ext cx="2575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0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sp>
        <p:nvSpPr>
          <p:cNvPr id="324" name="TextBox 323"/>
          <p:cNvSpPr txBox="1"/>
          <p:nvPr/>
        </p:nvSpPr>
        <p:spPr>
          <a:xfrm>
            <a:off x="6042296" y="4955270"/>
            <a:ext cx="1641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 Fluorescence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5597347" y="2712660"/>
            <a:ext cx="2619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Positive Control Sample</a:t>
            </a:r>
          </a:p>
          <a:p>
            <a:pPr algn="ctr"/>
            <a:r>
              <a:rPr lang="en-US" dirty="0"/>
              <a:t>with proper voltage settings on</a:t>
            </a:r>
          </a:p>
          <a:p>
            <a:pPr algn="ctr"/>
            <a:r>
              <a:rPr lang="en-US" dirty="0"/>
              <a:t>the PMT detecting red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328339" y="3386448"/>
            <a:ext cx="100024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 Narrow"/>
                <a:cs typeface="Arial Narrow"/>
              </a:rPr>
              <a:t>Any unstained cells</a:t>
            </a:r>
          </a:p>
          <a:p>
            <a:r>
              <a:rPr lang="en-US" sz="900" dirty="0">
                <a:latin typeface="Arial Narrow"/>
                <a:cs typeface="Arial Narrow"/>
              </a:rPr>
              <a:t>In the sample are </a:t>
            </a:r>
          </a:p>
          <a:p>
            <a:r>
              <a:rPr lang="en-US" sz="900" dirty="0">
                <a:latin typeface="Arial Narrow"/>
                <a:cs typeface="Arial Narrow"/>
              </a:rPr>
              <a:t>measured here</a:t>
            </a:r>
          </a:p>
        </p:txBody>
      </p:sp>
      <p:grpSp>
        <p:nvGrpSpPr>
          <p:cNvPr id="69" name="Group 32"/>
          <p:cNvGrpSpPr>
            <a:grpSpLocks/>
          </p:cNvGrpSpPr>
          <p:nvPr/>
        </p:nvGrpSpPr>
        <p:grpSpPr bwMode="auto">
          <a:xfrm rot="16030811">
            <a:off x="2130188" y="5056380"/>
            <a:ext cx="1344073" cy="114673"/>
            <a:chOff x="641" y="1672"/>
            <a:chExt cx="1343" cy="105"/>
          </a:xfrm>
        </p:grpSpPr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Freeform 57"/>
          <p:cNvSpPr>
            <a:spLocks/>
          </p:cNvSpPr>
          <p:nvPr/>
        </p:nvSpPr>
        <p:spPr bwMode="auto">
          <a:xfrm>
            <a:off x="1334387" y="5768054"/>
            <a:ext cx="1471659" cy="45719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AutoShape 19"/>
          <p:cNvSpPr>
            <a:spLocks noChangeArrowheads="1"/>
          </p:cNvSpPr>
          <p:nvPr/>
        </p:nvSpPr>
        <p:spPr bwMode="auto">
          <a:xfrm rot="7981815">
            <a:off x="2726960" y="5702651"/>
            <a:ext cx="131054" cy="110088"/>
          </a:xfrm>
          <a:prstGeom prst="star16">
            <a:avLst>
              <a:gd name="adj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5" name="Group 20"/>
          <p:cNvGrpSpPr>
            <a:grpSpLocks/>
          </p:cNvGrpSpPr>
          <p:nvPr/>
        </p:nvGrpSpPr>
        <p:grpSpPr bwMode="auto">
          <a:xfrm rot="7981815">
            <a:off x="2732843" y="5750070"/>
            <a:ext cx="262108" cy="330264"/>
            <a:chOff x="1344" y="3264"/>
            <a:chExt cx="480" cy="1056"/>
          </a:xfrm>
        </p:grpSpPr>
        <p:sp>
          <p:nvSpPr>
            <p:cNvPr id="76" name="Line 21"/>
            <p:cNvSpPr>
              <a:spLocks noChangeShapeType="1"/>
            </p:cNvSpPr>
            <p:nvPr/>
          </p:nvSpPr>
          <p:spPr bwMode="auto">
            <a:xfrm>
              <a:off x="1344" y="3264"/>
              <a:ext cx="240" cy="43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22"/>
            <p:cNvSpPr>
              <a:spLocks noChangeShapeType="1"/>
            </p:cNvSpPr>
            <p:nvPr/>
          </p:nvSpPr>
          <p:spPr bwMode="auto">
            <a:xfrm flipH="1">
              <a:off x="1584" y="3264"/>
              <a:ext cx="240" cy="43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23"/>
            <p:cNvSpPr>
              <a:spLocks noChangeShapeType="1"/>
            </p:cNvSpPr>
            <p:nvPr/>
          </p:nvSpPr>
          <p:spPr bwMode="auto">
            <a:xfrm>
              <a:off x="1584" y="3696"/>
              <a:ext cx="0" cy="62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AutoShape 37"/>
          <p:cNvSpPr>
            <a:spLocks noChangeArrowheads="1"/>
          </p:cNvSpPr>
          <p:nvPr/>
        </p:nvSpPr>
        <p:spPr bwMode="auto">
          <a:xfrm rot="178320">
            <a:off x="2712124" y="4324586"/>
            <a:ext cx="157265" cy="14411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7192435" y="3502040"/>
            <a:ext cx="12372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 Narrow"/>
                <a:cs typeface="Arial Narrow"/>
              </a:rPr>
              <a:t>Any cells stained with green-</a:t>
            </a:r>
            <a:r>
              <a:rPr lang="en-US" sz="900" dirty="0" err="1">
                <a:latin typeface="Arial Narrow"/>
                <a:cs typeface="Arial Narrow"/>
              </a:rPr>
              <a:t>labelled</a:t>
            </a:r>
            <a:r>
              <a:rPr lang="en-US" sz="900" dirty="0">
                <a:latin typeface="Arial Narrow"/>
                <a:cs typeface="Arial Narrow"/>
              </a:rPr>
              <a:t> antibody</a:t>
            </a:r>
          </a:p>
          <a:p>
            <a:r>
              <a:rPr lang="en-US" sz="900" dirty="0">
                <a:latin typeface="Arial Narrow"/>
                <a:cs typeface="Arial Narrow"/>
              </a:rPr>
              <a:t>are measured here</a:t>
            </a:r>
          </a:p>
        </p:txBody>
      </p:sp>
      <p:sp>
        <p:nvSpPr>
          <p:cNvPr id="84" name="Freeform 48"/>
          <p:cNvSpPr>
            <a:spLocks/>
          </p:cNvSpPr>
          <p:nvPr/>
        </p:nvSpPr>
        <p:spPr bwMode="auto">
          <a:xfrm>
            <a:off x="5353662" y="3809744"/>
            <a:ext cx="2680266" cy="898105"/>
          </a:xfrm>
          <a:custGeom>
            <a:avLst/>
            <a:gdLst/>
            <a:ahLst/>
            <a:cxnLst>
              <a:cxn ang="0">
                <a:pos x="27" y="567"/>
              </a:cxn>
              <a:cxn ang="0">
                <a:pos x="72" y="569"/>
              </a:cxn>
              <a:cxn ang="0">
                <a:pos x="118" y="566"/>
              </a:cxn>
              <a:cxn ang="0">
                <a:pos x="163" y="552"/>
              </a:cxn>
              <a:cxn ang="0">
                <a:pos x="208" y="563"/>
              </a:cxn>
              <a:cxn ang="0">
                <a:pos x="253" y="560"/>
              </a:cxn>
              <a:cxn ang="0">
                <a:pos x="299" y="553"/>
              </a:cxn>
              <a:cxn ang="0">
                <a:pos x="344" y="559"/>
              </a:cxn>
              <a:cxn ang="0">
                <a:pos x="389" y="569"/>
              </a:cxn>
              <a:cxn ang="0">
                <a:pos x="434" y="559"/>
              </a:cxn>
              <a:cxn ang="0">
                <a:pos x="480" y="558"/>
              </a:cxn>
              <a:cxn ang="0">
                <a:pos x="525" y="553"/>
              </a:cxn>
              <a:cxn ang="0">
                <a:pos x="570" y="557"/>
              </a:cxn>
              <a:cxn ang="0">
                <a:pos x="615" y="556"/>
              </a:cxn>
              <a:cxn ang="0">
                <a:pos x="660" y="559"/>
              </a:cxn>
              <a:cxn ang="0">
                <a:pos x="706" y="553"/>
              </a:cxn>
              <a:cxn ang="0">
                <a:pos x="751" y="556"/>
              </a:cxn>
              <a:cxn ang="0">
                <a:pos x="796" y="554"/>
              </a:cxn>
              <a:cxn ang="0">
                <a:pos x="841" y="554"/>
              </a:cxn>
              <a:cxn ang="0">
                <a:pos x="887" y="549"/>
              </a:cxn>
              <a:cxn ang="0">
                <a:pos x="932" y="529"/>
              </a:cxn>
              <a:cxn ang="0">
                <a:pos x="977" y="525"/>
              </a:cxn>
              <a:cxn ang="0">
                <a:pos x="1022" y="499"/>
              </a:cxn>
              <a:cxn ang="0">
                <a:pos x="1068" y="500"/>
              </a:cxn>
              <a:cxn ang="0">
                <a:pos x="1113" y="474"/>
              </a:cxn>
              <a:cxn ang="0">
                <a:pos x="1158" y="460"/>
              </a:cxn>
              <a:cxn ang="0">
                <a:pos x="1203" y="482"/>
              </a:cxn>
              <a:cxn ang="0">
                <a:pos x="1248" y="432"/>
              </a:cxn>
              <a:cxn ang="0">
                <a:pos x="1294" y="410"/>
              </a:cxn>
              <a:cxn ang="0">
                <a:pos x="1339" y="332"/>
              </a:cxn>
              <a:cxn ang="0">
                <a:pos x="1384" y="235"/>
              </a:cxn>
              <a:cxn ang="0">
                <a:pos x="1429" y="119"/>
              </a:cxn>
              <a:cxn ang="0">
                <a:pos x="1475" y="10"/>
              </a:cxn>
              <a:cxn ang="0">
                <a:pos x="1520" y="14"/>
              </a:cxn>
              <a:cxn ang="0">
                <a:pos x="1565" y="131"/>
              </a:cxn>
              <a:cxn ang="0">
                <a:pos x="1610" y="196"/>
              </a:cxn>
              <a:cxn ang="0">
                <a:pos x="1656" y="268"/>
              </a:cxn>
              <a:cxn ang="0">
                <a:pos x="1701" y="309"/>
              </a:cxn>
              <a:cxn ang="0">
                <a:pos x="1746" y="396"/>
              </a:cxn>
              <a:cxn ang="0">
                <a:pos x="1791" y="489"/>
              </a:cxn>
              <a:cxn ang="0">
                <a:pos x="1836" y="528"/>
              </a:cxn>
              <a:cxn ang="0">
                <a:pos x="1882" y="566"/>
              </a:cxn>
              <a:cxn ang="0">
                <a:pos x="1927" y="576"/>
              </a:cxn>
              <a:cxn ang="0">
                <a:pos x="1972" y="578"/>
              </a:cxn>
              <a:cxn ang="0">
                <a:pos x="2017" y="579"/>
              </a:cxn>
              <a:cxn ang="0">
                <a:pos x="2063" y="579"/>
              </a:cxn>
              <a:cxn ang="0">
                <a:pos x="2108" y="579"/>
              </a:cxn>
              <a:cxn ang="0">
                <a:pos x="2153" y="579"/>
              </a:cxn>
              <a:cxn ang="0">
                <a:pos x="2198" y="579"/>
              </a:cxn>
              <a:cxn ang="0">
                <a:pos x="2244" y="579"/>
              </a:cxn>
              <a:cxn ang="0">
                <a:pos x="2289" y="579"/>
              </a:cxn>
            </a:cxnLst>
            <a:rect l="0" t="0" r="r" b="b"/>
            <a:pathLst>
              <a:path w="2316" h="579">
                <a:moveTo>
                  <a:pt x="0" y="579"/>
                </a:moveTo>
                <a:lnTo>
                  <a:pt x="0" y="434"/>
                </a:lnTo>
                <a:lnTo>
                  <a:pt x="9" y="570"/>
                </a:lnTo>
                <a:lnTo>
                  <a:pt x="18" y="568"/>
                </a:lnTo>
                <a:lnTo>
                  <a:pt x="27" y="567"/>
                </a:lnTo>
                <a:lnTo>
                  <a:pt x="36" y="571"/>
                </a:lnTo>
                <a:lnTo>
                  <a:pt x="45" y="564"/>
                </a:lnTo>
                <a:lnTo>
                  <a:pt x="54" y="571"/>
                </a:lnTo>
                <a:lnTo>
                  <a:pt x="63" y="572"/>
                </a:lnTo>
                <a:lnTo>
                  <a:pt x="72" y="569"/>
                </a:lnTo>
                <a:lnTo>
                  <a:pt x="81" y="561"/>
                </a:lnTo>
                <a:lnTo>
                  <a:pt x="90" y="561"/>
                </a:lnTo>
                <a:lnTo>
                  <a:pt x="100" y="563"/>
                </a:lnTo>
                <a:lnTo>
                  <a:pt x="108" y="563"/>
                </a:lnTo>
                <a:lnTo>
                  <a:pt x="118" y="566"/>
                </a:lnTo>
                <a:lnTo>
                  <a:pt x="127" y="567"/>
                </a:lnTo>
                <a:lnTo>
                  <a:pt x="136" y="563"/>
                </a:lnTo>
                <a:lnTo>
                  <a:pt x="145" y="564"/>
                </a:lnTo>
                <a:lnTo>
                  <a:pt x="154" y="557"/>
                </a:lnTo>
                <a:lnTo>
                  <a:pt x="163" y="552"/>
                </a:lnTo>
                <a:lnTo>
                  <a:pt x="172" y="563"/>
                </a:lnTo>
                <a:lnTo>
                  <a:pt x="181" y="563"/>
                </a:lnTo>
                <a:lnTo>
                  <a:pt x="190" y="549"/>
                </a:lnTo>
                <a:lnTo>
                  <a:pt x="199" y="563"/>
                </a:lnTo>
                <a:lnTo>
                  <a:pt x="208" y="563"/>
                </a:lnTo>
                <a:lnTo>
                  <a:pt x="217" y="558"/>
                </a:lnTo>
                <a:lnTo>
                  <a:pt x="226" y="559"/>
                </a:lnTo>
                <a:lnTo>
                  <a:pt x="235" y="558"/>
                </a:lnTo>
                <a:lnTo>
                  <a:pt x="244" y="553"/>
                </a:lnTo>
                <a:lnTo>
                  <a:pt x="253" y="560"/>
                </a:lnTo>
                <a:lnTo>
                  <a:pt x="262" y="556"/>
                </a:lnTo>
                <a:lnTo>
                  <a:pt x="271" y="553"/>
                </a:lnTo>
                <a:lnTo>
                  <a:pt x="281" y="558"/>
                </a:lnTo>
                <a:lnTo>
                  <a:pt x="289" y="552"/>
                </a:lnTo>
                <a:lnTo>
                  <a:pt x="299" y="553"/>
                </a:lnTo>
                <a:lnTo>
                  <a:pt x="308" y="553"/>
                </a:lnTo>
                <a:lnTo>
                  <a:pt x="317" y="556"/>
                </a:lnTo>
                <a:lnTo>
                  <a:pt x="326" y="563"/>
                </a:lnTo>
                <a:lnTo>
                  <a:pt x="335" y="558"/>
                </a:lnTo>
                <a:lnTo>
                  <a:pt x="344" y="559"/>
                </a:lnTo>
                <a:lnTo>
                  <a:pt x="353" y="558"/>
                </a:lnTo>
                <a:lnTo>
                  <a:pt x="362" y="563"/>
                </a:lnTo>
                <a:lnTo>
                  <a:pt x="371" y="560"/>
                </a:lnTo>
                <a:lnTo>
                  <a:pt x="380" y="550"/>
                </a:lnTo>
                <a:lnTo>
                  <a:pt x="389" y="569"/>
                </a:lnTo>
                <a:lnTo>
                  <a:pt x="398" y="561"/>
                </a:lnTo>
                <a:lnTo>
                  <a:pt x="407" y="553"/>
                </a:lnTo>
                <a:lnTo>
                  <a:pt x="416" y="558"/>
                </a:lnTo>
                <a:lnTo>
                  <a:pt x="425" y="549"/>
                </a:lnTo>
                <a:lnTo>
                  <a:pt x="434" y="559"/>
                </a:lnTo>
                <a:lnTo>
                  <a:pt x="443" y="550"/>
                </a:lnTo>
                <a:lnTo>
                  <a:pt x="452" y="560"/>
                </a:lnTo>
                <a:lnTo>
                  <a:pt x="461" y="563"/>
                </a:lnTo>
                <a:lnTo>
                  <a:pt x="470" y="556"/>
                </a:lnTo>
                <a:lnTo>
                  <a:pt x="480" y="558"/>
                </a:lnTo>
                <a:lnTo>
                  <a:pt x="489" y="556"/>
                </a:lnTo>
                <a:lnTo>
                  <a:pt x="498" y="553"/>
                </a:lnTo>
                <a:lnTo>
                  <a:pt x="507" y="556"/>
                </a:lnTo>
                <a:lnTo>
                  <a:pt x="516" y="552"/>
                </a:lnTo>
                <a:lnTo>
                  <a:pt x="525" y="553"/>
                </a:lnTo>
                <a:lnTo>
                  <a:pt x="534" y="548"/>
                </a:lnTo>
                <a:lnTo>
                  <a:pt x="543" y="557"/>
                </a:lnTo>
                <a:lnTo>
                  <a:pt x="552" y="557"/>
                </a:lnTo>
                <a:lnTo>
                  <a:pt x="561" y="550"/>
                </a:lnTo>
                <a:lnTo>
                  <a:pt x="570" y="557"/>
                </a:lnTo>
                <a:lnTo>
                  <a:pt x="579" y="549"/>
                </a:lnTo>
                <a:lnTo>
                  <a:pt x="588" y="549"/>
                </a:lnTo>
                <a:lnTo>
                  <a:pt x="597" y="548"/>
                </a:lnTo>
                <a:lnTo>
                  <a:pt x="606" y="548"/>
                </a:lnTo>
                <a:lnTo>
                  <a:pt x="615" y="556"/>
                </a:lnTo>
                <a:lnTo>
                  <a:pt x="624" y="553"/>
                </a:lnTo>
                <a:lnTo>
                  <a:pt x="633" y="552"/>
                </a:lnTo>
                <a:lnTo>
                  <a:pt x="642" y="544"/>
                </a:lnTo>
                <a:lnTo>
                  <a:pt x="651" y="553"/>
                </a:lnTo>
                <a:lnTo>
                  <a:pt x="660" y="559"/>
                </a:lnTo>
                <a:lnTo>
                  <a:pt x="669" y="558"/>
                </a:lnTo>
                <a:lnTo>
                  <a:pt x="678" y="548"/>
                </a:lnTo>
                <a:lnTo>
                  <a:pt x="688" y="549"/>
                </a:lnTo>
                <a:lnTo>
                  <a:pt x="697" y="557"/>
                </a:lnTo>
                <a:lnTo>
                  <a:pt x="706" y="553"/>
                </a:lnTo>
                <a:lnTo>
                  <a:pt x="715" y="556"/>
                </a:lnTo>
                <a:lnTo>
                  <a:pt x="724" y="549"/>
                </a:lnTo>
                <a:lnTo>
                  <a:pt x="733" y="562"/>
                </a:lnTo>
                <a:lnTo>
                  <a:pt x="742" y="556"/>
                </a:lnTo>
                <a:lnTo>
                  <a:pt x="751" y="556"/>
                </a:lnTo>
                <a:lnTo>
                  <a:pt x="760" y="557"/>
                </a:lnTo>
                <a:lnTo>
                  <a:pt x="769" y="555"/>
                </a:lnTo>
                <a:lnTo>
                  <a:pt x="778" y="561"/>
                </a:lnTo>
                <a:lnTo>
                  <a:pt x="787" y="559"/>
                </a:lnTo>
                <a:lnTo>
                  <a:pt x="796" y="554"/>
                </a:lnTo>
                <a:lnTo>
                  <a:pt x="805" y="559"/>
                </a:lnTo>
                <a:lnTo>
                  <a:pt x="814" y="550"/>
                </a:lnTo>
                <a:lnTo>
                  <a:pt x="823" y="558"/>
                </a:lnTo>
                <a:lnTo>
                  <a:pt x="832" y="553"/>
                </a:lnTo>
                <a:lnTo>
                  <a:pt x="841" y="554"/>
                </a:lnTo>
                <a:lnTo>
                  <a:pt x="850" y="553"/>
                </a:lnTo>
                <a:lnTo>
                  <a:pt x="859" y="554"/>
                </a:lnTo>
                <a:lnTo>
                  <a:pt x="869" y="551"/>
                </a:lnTo>
                <a:lnTo>
                  <a:pt x="877" y="538"/>
                </a:lnTo>
                <a:lnTo>
                  <a:pt x="887" y="549"/>
                </a:lnTo>
                <a:lnTo>
                  <a:pt x="896" y="547"/>
                </a:lnTo>
                <a:lnTo>
                  <a:pt x="905" y="553"/>
                </a:lnTo>
                <a:lnTo>
                  <a:pt x="914" y="542"/>
                </a:lnTo>
                <a:lnTo>
                  <a:pt x="923" y="533"/>
                </a:lnTo>
                <a:lnTo>
                  <a:pt x="932" y="529"/>
                </a:lnTo>
                <a:lnTo>
                  <a:pt x="941" y="529"/>
                </a:lnTo>
                <a:lnTo>
                  <a:pt x="950" y="531"/>
                </a:lnTo>
                <a:lnTo>
                  <a:pt x="959" y="518"/>
                </a:lnTo>
                <a:lnTo>
                  <a:pt x="968" y="521"/>
                </a:lnTo>
                <a:lnTo>
                  <a:pt x="977" y="525"/>
                </a:lnTo>
                <a:lnTo>
                  <a:pt x="986" y="524"/>
                </a:lnTo>
                <a:lnTo>
                  <a:pt x="995" y="502"/>
                </a:lnTo>
                <a:lnTo>
                  <a:pt x="1004" y="505"/>
                </a:lnTo>
                <a:lnTo>
                  <a:pt x="1013" y="484"/>
                </a:lnTo>
                <a:lnTo>
                  <a:pt x="1022" y="499"/>
                </a:lnTo>
                <a:lnTo>
                  <a:pt x="1031" y="489"/>
                </a:lnTo>
                <a:lnTo>
                  <a:pt x="1040" y="489"/>
                </a:lnTo>
                <a:lnTo>
                  <a:pt x="1050" y="483"/>
                </a:lnTo>
                <a:lnTo>
                  <a:pt x="1058" y="483"/>
                </a:lnTo>
                <a:lnTo>
                  <a:pt x="1068" y="500"/>
                </a:lnTo>
                <a:lnTo>
                  <a:pt x="1077" y="457"/>
                </a:lnTo>
                <a:lnTo>
                  <a:pt x="1086" y="465"/>
                </a:lnTo>
                <a:lnTo>
                  <a:pt x="1095" y="457"/>
                </a:lnTo>
                <a:lnTo>
                  <a:pt x="1104" y="452"/>
                </a:lnTo>
                <a:lnTo>
                  <a:pt x="1113" y="474"/>
                </a:lnTo>
                <a:lnTo>
                  <a:pt x="1122" y="472"/>
                </a:lnTo>
                <a:lnTo>
                  <a:pt x="1131" y="486"/>
                </a:lnTo>
                <a:lnTo>
                  <a:pt x="1140" y="487"/>
                </a:lnTo>
                <a:lnTo>
                  <a:pt x="1149" y="471"/>
                </a:lnTo>
                <a:lnTo>
                  <a:pt x="1158" y="460"/>
                </a:lnTo>
                <a:lnTo>
                  <a:pt x="1167" y="442"/>
                </a:lnTo>
                <a:lnTo>
                  <a:pt x="1176" y="473"/>
                </a:lnTo>
                <a:lnTo>
                  <a:pt x="1185" y="458"/>
                </a:lnTo>
                <a:lnTo>
                  <a:pt x="1194" y="476"/>
                </a:lnTo>
                <a:lnTo>
                  <a:pt x="1203" y="482"/>
                </a:lnTo>
                <a:lnTo>
                  <a:pt x="1212" y="452"/>
                </a:lnTo>
                <a:lnTo>
                  <a:pt x="1221" y="464"/>
                </a:lnTo>
                <a:lnTo>
                  <a:pt x="1230" y="457"/>
                </a:lnTo>
                <a:lnTo>
                  <a:pt x="1239" y="439"/>
                </a:lnTo>
                <a:lnTo>
                  <a:pt x="1248" y="432"/>
                </a:lnTo>
                <a:lnTo>
                  <a:pt x="1258" y="446"/>
                </a:lnTo>
                <a:lnTo>
                  <a:pt x="1266" y="422"/>
                </a:lnTo>
                <a:lnTo>
                  <a:pt x="1276" y="434"/>
                </a:lnTo>
                <a:lnTo>
                  <a:pt x="1285" y="432"/>
                </a:lnTo>
                <a:lnTo>
                  <a:pt x="1294" y="410"/>
                </a:lnTo>
                <a:lnTo>
                  <a:pt x="1303" y="405"/>
                </a:lnTo>
                <a:lnTo>
                  <a:pt x="1312" y="368"/>
                </a:lnTo>
                <a:lnTo>
                  <a:pt x="1321" y="374"/>
                </a:lnTo>
                <a:lnTo>
                  <a:pt x="1330" y="377"/>
                </a:lnTo>
                <a:lnTo>
                  <a:pt x="1339" y="332"/>
                </a:lnTo>
                <a:lnTo>
                  <a:pt x="1348" y="315"/>
                </a:lnTo>
                <a:lnTo>
                  <a:pt x="1357" y="299"/>
                </a:lnTo>
                <a:lnTo>
                  <a:pt x="1366" y="276"/>
                </a:lnTo>
                <a:lnTo>
                  <a:pt x="1375" y="241"/>
                </a:lnTo>
                <a:lnTo>
                  <a:pt x="1384" y="235"/>
                </a:lnTo>
                <a:lnTo>
                  <a:pt x="1393" y="228"/>
                </a:lnTo>
                <a:lnTo>
                  <a:pt x="1402" y="189"/>
                </a:lnTo>
                <a:lnTo>
                  <a:pt x="1411" y="166"/>
                </a:lnTo>
                <a:lnTo>
                  <a:pt x="1420" y="147"/>
                </a:lnTo>
                <a:lnTo>
                  <a:pt x="1429" y="119"/>
                </a:lnTo>
                <a:lnTo>
                  <a:pt x="1439" y="100"/>
                </a:lnTo>
                <a:lnTo>
                  <a:pt x="1447" y="54"/>
                </a:lnTo>
                <a:lnTo>
                  <a:pt x="1457" y="67"/>
                </a:lnTo>
                <a:lnTo>
                  <a:pt x="1466" y="61"/>
                </a:lnTo>
                <a:lnTo>
                  <a:pt x="1475" y="10"/>
                </a:lnTo>
                <a:lnTo>
                  <a:pt x="1484" y="0"/>
                </a:lnTo>
                <a:lnTo>
                  <a:pt x="1493" y="27"/>
                </a:lnTo>
                <a:lnTo>
                  <a:pt x="1502" y="17"/>
                </a:lnTo>
                <a:lnTo>
                  <a:pt x="1511" y="40"/>
                </a:lnTo>
                <a:lnTo>
                  <a:pt x="1520" y="14"/>
                </a:lnTo>
                <a:lnTo>
                  <a:pt x="1529" y="49"/>
                </a:lnTo>
                <a:lnTo>
                  <a:pt x="1538" y="69"/>
                </a:lnTo>
                <a:lnTo>
                  <a:pt x="1547" y="69"/>
                </a:lnTo>
                <a:lnTo>
                  <a:pt x="1556" y="98"/>
                </a:lnTo>
                <a:lnTo>
                  <a:pt x="1565" y="131"/>
                </a:lnTo>
                <a:lnTo>
                  <a:pt x="1574" y="68"/>
                </a:lnTo>
                <a:lnTo>
                  <a:pt x="1583" y="141"/>
                </a:lnTo>
                <a:lnTo>
                  <a:pt x="1592" y="166"/>
                </a:lnTo>
                <a:lnTo>
                  <a:pt x="1601" y="204"/>
                </a:lnTo>
                <a:lnTo>
                  <a:pt x="1610" y="196"/>
                </a:lnTo>
                <a:lnTo>
                  <a:pt x="1619" y="180"/>
                </a:lnTo>
                <a:lnTo>
                  <a:pt x="1628" y="222"/>
                </a:lnTo>
                <a:lnTo>
                  <a:pt x="1638" y="208"/>
                </a:lnTo>
                <a:lnTo>
                  <a:pt x="1647" y="244"/>
                </a:lnTo>
                <a:lnTo>
                  <a:pt x="1656" y="268"/>
                </a:lnTo>
                <a:lnTo>
                  <a:pt x="1665" y="260"/>
                </a:lnTo>
                <a:lnTo>
                  <a:pt x="1674" y="298"/>
                </a:lnTo>
                <a:lnTo>
                  <a:pt x="1683" y="320"/>
                </a:lnTo>
                <a:lnTo>
                  <a:pt x="1692" y="335"/>
                </a:lnTo>
                <a:lnTo>
                  <a:pt x="1701" y="309"/>
                </a:lnTo>
                <a:lnTo>
                  <a:pt x="1710" y="357"/>
                </a:lnTo>
                <a:lnTo>
                  <a:pt x="1719" y="382"/>
                </a:lnTo>
                <a:lnTo>
                  <a:pt x="1728" y="382"/>
                </a:lnTo>
                <a:lnTo>
                  <a:pt x="1737" y="402"/>
                </a:lnTo>
                <a:lnTo>
                  <a:pt x="1746" y="396"/>
                </a:lnTo>
                <a:lnTo>
                  <a:pt x="1755" y="407"/>
                </a:lnTo>
                <a:lnTo>
                  <a:pt x="1764" y="442"/>
                </a:lnTo>
                <a:lnTo>
                  <a:pt x="1773" y="461"/>
                </a:lnTo>
                <a:lnTo>
                  <a:pt x="1782" y="463"/>
                </a:lnTo>
                <a:lnTo>
                  <a:pt x="1791" y="489"/>
                </a:lnTo>
                <a:lnTo>
                  <a:pt x="1800" y="490"/>
                </a:lnTo>
                <a:lnTo>
                  <a:pt x="1809" y="506"/>
                </a:lnTo>
                <a:lnTo>
                  <a:pt x="1818" y="508"/>
                </a:lnTo>
                <a:lnTo>
                  <a:pt x="1827" y="528"/>
                </a:lnTo>
                <a:lnTo>
                  <a:pt x="1836" y="528"/>
                </a:lnTo>
                <a:lnTo>
                  <a:pt x="1846" y="538"/>
                </a:lnTo>
                <a:lnTo>
                  <a:pt x="1855" y="556"/>
                </a:lnTo>
                <a:lnTo>
                  <a:pt x="1864" y="560"/>
                </a:lnTo>
                <a:lnTo>
                  <a:pt x="1873" y="569"/>
                </a:lnTo>
                <a:lnTo>
                  <a:pt x="1882" y="566"/>
                </a:lnTo>
                <a:lnTo>
                  <a:pt x="1891" y="567"/>
                </a:lnTo>
                <a:lnTo>
                  <a:pt x="1900" y="572"/>
                </a:lnTo>
                <a:lnTo>
                  <a:pt x="1909" y="573"/>
                </a:lnTo>
                <a:lnTo>
                  <a:pt x="1918" y="577"/>
                </a:lnTo>
                <a:lnTo>
                  <a:pt x="1927" y="576"/>
                </a:lnTo>
                <a:lnTo>
                  <a:pt x="1936" y="576"/>
                </a:lnTo>
                <a:lnTo>
                  <a:pt x="1945" y="576"/>
                </a:lnTo>
                <a:lnTo>
                  <a:pt x="1954" y="577"/>
                </a:lnTo>
                <a:lnTo>
                  <a:pt x="1963" y="578"/>
                </a:lnTo>
                <a:lnTo>
                  <a:pt x="1972" y="578"/>
                </a:lnTo>
                <a:lnTo>
                  <a:pt x="1981" y="579"/>
                </a:lnTo>
                <a:lnTo>
                  <a:pt x="1990" y="577"/>
                </a:lnTo>
                <a:lnTo>
                  <a:pt x="1999" y="579"/>
                </a:lnTo>
                <a:lnTo>
                  <a:pt x="2008" y="579"/>
                </a:lnTo>
                <a:lnTo>
                  <a:pt x="2017" y="579"/>
                </a:lnTo>
                <a:lnTo>
                  <a:pt x="2027" y="579"/>
                </a:lnTo>
                <a:lnTo>
                  <a:pt x="2035" y="579"/>
                </a:lnTo>
                <a:lnTo>
                  <a:pt x="2045" y="579"/>
                </a:lnTo>
                <a:lnTo>
                  <a:pt x="2054" y="579"/>
                </a:lnTo>
                <a:lnTo>
                  <a:pt x="2063" y="579"/>
                </a:lnTo>
                <a:lnTo>
                  <a:pt x="2072" y="579"/>
                </a:lnTo>
                <a:lnTo>
                  <a:pt x="2081" y="579"/>
                </a:lnTo>
                <a:lnTo>
                  <a:pt x="2090" y="579"/>
                </a:lnTo>
                <a:lnTo>
                  <a:pt x="2099" y="579"/>
                </a:lnTo>
                <a:lnTo>
                  <a:pt x="2108" y="579"/>
                </a:lnTo>
                <a:lnTo>
                  <a:pt x="2117" y="579"/>
                </a:lnTo>
                <a:lnTo>
                  <a:pt x="2126" y="579"/>
                </a:lnTo>
                <a:lnTo>
                  <a:pt x="2135" y="579"/>
                </a:lnTo>
                <a:lnTo>
                  <a:pt x="2144" y="579"/>
                </a:lnTo>
                <a:lnTo>
                  <a:pt x="2153" y="579"/>
                </a:lnTo>
                <a:lnTo>
                  <a:pt x="2162" y="579"/>
                </a:lnTo>
                <a:lnTo>
                  <a:pt x="2171" y="579"/>
                </a:lnTo>
                <a:lnTo>
                  <a:pt x="2180" y="579"/>
                </a:lnTo>
                <a:lnTo>
                  <a:pt x="2189" y="579"/>
                </a:lnTo>
                <a:lnTo>
                  <a:pt x="2198" y="579"/>
                </a:lnTo>
                <a:lnTo>
                  <a:pt x="2208" y="579"/>
                </a:lnTo>
                <a:lnTo>
                  <a:pt x="2216" y="579"/>
                </a:lnTo>
                <a:lnTo>
                  <a:pt x="2226" y="579"/>
                </a:lnTo>
                <a:lnTo>
                  <a:pt x="2235" y="579"/>
                </a:lnTo>
                <a:lnTo>
                  <a:pt x="2244" y="579"/>
                </a:lnTo>
                <a:lnTo>
                  <a:pt x="2253" y="579"/>
                </a:lnTo>
                <a:lnTo>
                  <a:pt x="2262" y="579"/>
                </a:lnTo>
                <a:lnTo>
                  <a:pt x="2271" y="579"/>
                </a:lnTo>
                <a:lnTo>
                  <a:pt x="2280" y="579"/>
                </a:lnTo>
                <a:lnTo>
                  <a:pt x="2289" y="579"/>
                </a:lnTo>
                <a:lnTo>
                  <a:pt x="2298" y="579"/>
                </a:lnTo>
                <a:lnTo>
                  <a:pt x="2307" y="579"/>
                </a:lnTo>
                <a:lnTo>
                  <a:pt x="2316" y="579"/>
                </a:lnTo>
                <a:lnTo>
                  <a:pt x="0" y="579"/>
                </a:ln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74000">
                <a:srgbClr val="FFFFFF"/>
              </a:gs>
            </a:gsLst>
            <a:lin ang="10560000" scaled="0"/>
            <a:tileRect/>
          </a:gra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3"/>
          <p:cNvSpPr>
            <a:spLocks/>
          </p:cNvSpPr>
          <p:nvPr/>
        </p:nvSpPr>
        <p:spPr bwMode="auto">
          <a:xfrm rot="16030811">
            <a:off x="2442785" y="3861253"/>
            <a:ext cx="707993" cy="114238"/>
          </a:xfrm>
          <a:custGeom>
            <a:avLst/>
            <a:gdLst>
              <a:gd name="T0" fmla="*/ 0 w 676"/>
              <a:gd name="T1" fmla="*/ 52 h 97"/>
              <a:gd name="T2" fmla="*/ 65 w 676"/>
              <a:gd name="T3" fmla="*/ 24 h 97"/>
              <a:gd name="T4" fmla="*/ 205 w 676"/>
              <a:gd name="T5" fmla="*/ 85 h 97"/>
              <a:gd name="T6" fmla="*/ 385 w 676"/>
              <a:gd name="T7" fmla="*/ 0 h 97"/>
              <a:gd name="T8" fmla="*/ 550 w 676"/>
              <a:gd name="T9" fmla="*/ 85 h 97"/>
              <a:gd name="T10" fmla="*/ 623 w 676"/>
              <a:gd name="T11" fmla="*/ 72 h 97"/>
              <a:gd name="T12" fmla="*/ 676 w 676"/>
              <a:gd name="T13" fmla="*/ 33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6"/>
              <a:gd name="T22" fmla="*/ 0 h 97"/>
              <a:gd name="T23" fmla="*/ 676 w 676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6" h="97">
                <a:moveTo>
                  <a:pt x="0" y="52"/>
                </a:moveTo>
                <a:cubicBezTo>
                  <a:pt x="11" y="47"/>
                  <a:pt x="31" y="19"/>
                  <a:pt x="65" y="24"/>
                </a:cubicBezTo>
                <a:cubicBezTo>
                  <a:pt x="99" y="28"/>
                  <a:pt x="151" y="89"/>
                  <a:pt x="205" y="85"/>
                </a:cubicBezTo>
                <a:cubicBezTo>
                  <a:pt x="259" y="80"/>
                  <a:pt x="327" y="0"/>
                  <a:pt x="385" y="0"/>
                </a:cubicBezTo>
                <a:cubicBezTo>
                  <a:pt x="442" y="0"/>
                  <a:pt x="511" y="73"/>
                  <a:pt x="550" y="85"/>
                </a:cubicBezTo>
                <a:cubicBezTo>
                  <a:pt x="589" y="97"/>
                  <a:pt x="602" y="81"/>
                  <a:pt x="623" y="72"/>
                </a:cubicBezTo>
                <a:cubicBezTo>
                  <a:pt x="644" y="63"/>
                  <a:pt x="665" y="41"/>
                  <a:pt x="676" y="33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utoShape 15"/>
          <p:cNvSpPr>
            <a:spLocks noChangeArrowheads="1"/>
          </p:cNvSpPr>
          <p:nvPr/>
        </p:nvSpPr>
        <p:spPr bwMode="auto">
          <a:xfrm rot="178320">
            <a:off x="2721844" y="3435681"/>
            <a:ext cx="153509" cy="14344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80349" y="1147420"/>
            <a:ext cx="5573160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Single-Color Control Sample: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   (check red sample for a red reading)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71926" y="198686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Cytoflex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Cytometer</a:t>
            </a:r>
          </a:p>
        </p:txBody>
      </p:sp>
    </p:spTree>
    <p:extLst>
      <p:ext uri="{BB962C8B-B14F-4D97-AF65-F5344CB8AC3E}">
        <p14:creationId xmlns:p14="http://schemas.microsoft.com/office/powerpoint/2010/main" val="23262044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2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261"/>
          <p:cNvGrpSpPr/>
          <p:nvPr/>
        </p:nvGrpSpPr>
        <p:grpSpPr>
          <a:xfrm rot="2692063">
            <a:off x="2554278" y="3615460"/>
            <a:ext cx="693209" cy="398684"/>
            <a:chOff x="408905" y="2548237"/>
            <a:chExt cx="693209" cy="398684"/>
          </a:xfrm>
        </p:grpSpPr>
        <p:sp>
          <p:nvSpPr>
            <p:cNvPr id="263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Overlap</a:t>
            </a:r>
            <a:endParaRPr lang="en-US" sz="5400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55400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grpSp>
        <p:nvGrpSpPr>
          <p:cNvPr id="10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5" name="Group 306"/>
          <p:cNvGrpSpPr/>
          <p:nvPr/>
        </p:nvGrpSpPr>
        <p:grpSpPr>
          <a:xfrm>
            <a:off x="4838697" y="3352800"/>
            <a:ext cx="3543305" cy="1590147"/>
            <a:chOff x="9539250" y="1752598"/>
            <a:chExt cx="5044807" cy="2453220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61" y="1884822"/>
              <a:ext cx="4233372" cy="195857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504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49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90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33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74" y="3992145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504" y="3992145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17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49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2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60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10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90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905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31" y="3992147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60" y="3355819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60" y="286410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60" y="2376531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56" y="3223593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55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404" y="2731885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404" y="224430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404" y="1752598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223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63" y="2819230"/>
              <a:ext cx="842930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16" name="Group 38"/>
            <p:cNvGrpSpPr>
              <a:grpSpLocks/>
            </p:cNvGrpSpPr>
            <p:nvPr/>
          </p:nvGrpSpPr>
          <p:grpSpPr bwMode="auto">
            <a:xfrm>
              <a:off x="11586417" y="2017048"/>
              <a:ext cx="2856015" cy="739630"/>
              <a:chOff x="4514" y="920"/>
              <a:chExt cx="939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514" y="920"/>
                <a:ext cx="939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50" y="3515976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7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30" y="3992142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6" y="3992145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78" y="3843393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1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pic>
        <p:nvPicPr>
          <p:cNvPr id="90" name="Picture 89" descr="Picture 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947" y="3352746"/>
            <a:ext cx="3512237" cy="1621770"/>
          </a:xfrm>
          <a:prstGeom prst="rect">
            <a:avLst/>
          </a:prstGeom>
        </p:spPr>
      </p:pic>
      <p:sp>
        <p:nvSpPr>
          <p:cNvPr id="91" name="Freeform 40"/>
          <p:cNvSpPr>
            <a:spLocks/>
          </p:cNvSpPr>
          <p:nvPr/>
        </p:nvSpPr>
        <p:spPr bwMode="auto">
          <a:xfrm>
            <a:off x="6277429" y="3512118"/>
            <a:ext cx="1993005" cy="479419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0"/>
              </a:cxn>
              <a:cxn ang="0">
                <a:pos x="1122" y="0"/>
              </a:cxn>
              <a:cxn ang="0">
                <a:pos x="1122" y="306"/>
              </a:cxn>
            </a:cxnLst>
            <a:rect l="0" t="0" r="r" b="b"/>
            <a:pathLst>
              <a:path w="1122" h="306">
                <a:moveTo>
                  <a:pt x="0" y="300"/>
                </a:moveTo>
                <a:lnTo>
                  <a:pt x="0" y="0"/>
                </a:lnTo>
                <a:lnTo>
                  <a:pt x="1122" y="0"/>
                </a:lnTo>
                <a:lnTo>
                  <a:pt x="1122" y="306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2" name="Rectangle 91"/>
          <p:cNvSpPr/>
          <p:nvPr/>
        </p:nvSpPr>
        <p:spPr bwMode="auto">
          <a:xfrm>
            <a:off x="6495142" y="3531809"/>
            <a:ext cx="120953" cy="568476"/>
          </a:xfrm>
          <a:prstGeom prst="rect">
            <a:avLst/>
          </a:prstGeom>
          <a:solidFill>
            <a:srgbClr val="9E99E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86186" y="2709768"/>
            <a:ext cx="38175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Red Control Sample </a:t>
            </a:r>
            <a:r>
              <a:rPr lang="en-US" sz="1100" dirty="0">
                <a:latin typeface="Arial Narrow"/>
                <a:cs typeface="Arial Narrow"/>
              </a:rPr>
              <a:t>(reading in green should be negative)</a:t>
            </a:r>
            <a:endParaRPr lang="en-US" sz="1100" dirty="0"/>
          </a:p>
          <a:p>
            <a:pPr algn="ctr"/>
            <a:r>
              <a:rPr lang="en-US" dirty="0"/>
              <a:t>Some red fluorescence is able to</a:t>
            </a:r>
          </a:p>
          <a:p>
            <a:pPr algn="ctr"/>
            <a:r>
              <a:rPr lang="en-US" dirty="0"/>
              <a:t>cross through the green filter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61364" y="2318967"/>
            <a:ext cx="1923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A small amount of red can pass through the green filter</a:t>
            </a:r>
          </a:p>
        </p:txBody>
      </p:sp>
      <p:sp>
        <p:nvSpPr>
          <p:cNvPr id="97" name="Rounded Rectangle 96"/>
          <p:cNvSpPr/>
          <p:nvPr/>
        </p:nvSpPr>
        <p:spPr bwMode="auto">
          <a:xfrm>
            <a:off x="588969" y="2530628"/>
            <a:ext cx="1831331" cy="745384"/>
          </a:xfrm>
          <a:prstGeom prst="roundRect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8" name="Bent Arrow 97"/>
          <p:cNvSpPr/>
          <p:nvPr/>
        </p:nvSpPr>
        <p:spPr bwMode="auto">
          <a:xfrm rot="943527" flipV="1">
            <a:off x="1487710" y="3258461"/>
            <a:ext cx="1114802" cy="339750"/>
          </a:xfrm>
          <a:prstGeom prst="bentArrow">
            <a:avLst>
              <a:gd name="adj1" fmla="val 25000"/>
              <a:gd name="adj2" fmla="val 31389"/>
              <a:gd name="adj3" fmla="val 37231"/>
              <a:gd name="adj4" fmla="val 875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9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4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32"/>
          <p:cNvGrpSpPr>
            <a:grpSpLocks/>
          </p:cNvGrpSpPr>
          <p:nvPr/>
        </p:nvGrpSpPr>
        <p:grpSpPr bwMode="auto">
          <a:xfrm rot="16030811">
            <a:off x="2130188" y="5056380"/>
            <a:ext cx="1344073" cy="114673"/>
            <a:chOff x="641" y="1672"/>
            <a:chExt cx="1343" cy="105"/>
          </a:xfrm>
        </p:grpSpPr>
        <p:sp>
          <p:nvSpPr>
            <p:cNvPr id="103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Freeform 57"/>
          <p:cNvSpPr>
            <a:spLocks/>
          </p:cNvSpPr>
          <p:nvPr/>
        </p:nvSpPr>
        <p:spPr bwMode="auto">
          <a:xfrm>
            <a:off x="1334387" y="5768054"/>
            <a:ext cx="1471659" cy="45719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37"/>
          <p:cNvSpPr>
            <a:spLocks noChangeArrowheads="1"/>
          </p:cNvSpPr>
          <p:nvPr/>
        </p:nvSpPr>
        <p:spPr bwMode="auto">
          <a:xfrm rot="178320">
            <a:off x="2712124" y="4324586"/>
            <a:ext cx="157265" cy="14411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7" name="Group 106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108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112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6" name="Group 18"/>
          <p:cNvGrpSpPr>
            <a:grpSpLocks/>
          </p:cNvGrpSpPr>
          <p:nvPr/>
        </p:nvGrpSpPr>
        <p:grpSpPr bwMode="auto">
          <a:xfrm rot="18562595">
            <a:off x="2714601" y="5708496"/>
            <a:ext cx="273029" cy="378302"/>
            <a:chOff x="1870" y="1300"/>
            <a:chExt cx="250" cy="378"/>
          </a:xfrm>
        </p:grpSpPr>
        <p:sp>
          <p:nvSpPr>
            <p:cNvPr id="117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8" name="Group 117"/>
            <p:cNvGrpSpPr>
              <a:grpSpLocks/>
            </p:cNvGrpSpPr>
            <p:nvPr/>
          </p:nvGrpSpPr>
          <p:grpSpPr bwMode="auto">
            <a:xfrm rot="-10580780">
              <a:off x="1870" y="1345"/>
              <a:ext cx="240" cy="330"/>
              <a:chOff x="1344" y="3264"/>
              <a:chExt cx="480" cy="1056"/>
            </a:xfrm>
          </p:grpSpPr>
          <p:sp>
            <p:nvSpPr>
              <p:cNvPr id="119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2" name="Group 257"/>
          <p:cNvGrpSpPr/>
          <p:nvPr/>
        </p:nvGrpSpPr>
        <p:grpSpPr>
          <a:xfrm rot="16045412">
            <a:off x="2096323" y="4300864"/>
            <a:ext cx="693209" cy="398684"/>
            <a:chOff x="408905" y="2548237"/>
            <a:chExt cx="693209" cy="398684"/>
          </a:xfrm>
        </p:grpSpPr>
        <p:sp>
          <p:nvSpPr>
            <p:cNvPr id="123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946750" y="1218374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Single-Color Control Sample:</a:t>
            </a:r>
          </a:p>
          <a:p>
            <a:r>
              <a:rPr lang="en-US" sz="2400" dirty="0">
                <a:solidFill>
                  <a:srgbClr val="FFFF00"/>
                </a:solidFill>
              </a:rPr>
              <a:t>	(check red sample for a green reading)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571926" y="1986861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Cytoflex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Cytometer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Fluorescence Overlap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 rot="5400000" flipH="1">
            <a:off x="3280833" y="5320241"/>
            <a:ext cx="1001183" cy="762000"/>
          </a:xfrm>
          <a:custGeom>
            <a:avLst/>
            <a:gdLst>
              <a:gd name="G0" fmla="+- 16380 0 0"/>
              <a:gd name="G1" fmla="+- 4710 0 0"/>
              <a:gd name="G2" fmla="+- 12158 0 4710"/>
              <a:gd name="G3" fmla="+- G2 0 4710"/>
              <a:gd name="G4" fmla="*/ G3 32768 32059"/>
              <a:gd name="G5" fmla="*/ G4 1 2"/>
              <a:gd name="G6" fmla="+- 21600 0 16380"/>
              <a:gd name="G7" fmla="*/ G6 4710 6079"/>
              <a:gd name="G8" fmla="+- G7 16380 0"/>
              <a:gd name="T0" fmla="*/ 16380 w 21600"/>
              <a:gd name="T1" fmla="*/ 0 h 21600"/>
              <a:gd name="T2" fmla="*/ 16380 w 21600"/>
              <a:gd name="T3" fmla="*/ 12158 h 21600"/>
              <a:gd name="T4" fmla="*/ 140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380" y="0"/>
                </a:lnTo>
                <a:lnTo>
                  <a:pt x="16380" y="4710"/>
                </a:lnTo>
                <a:lnTo>
                  <a:pt x="12427" y="4710"/>
                </a:lnTo>
                <a:cubicBezTo>
                  <a:pt x="5564" y="4710"/>
                  <a:pt x="0" y="8045"/>
                  <a:pt x="0" y="12158"/>
                </a:cubicBezTo>
                <a:lnTo>
                  <a:pt x="0" y="21600"/>
                </a:lnTo>
                <a:lnTo>
                  <a:pt x="2799" y="21600"/>
                </a:lnTo>
                <a:lnTo>
                  <a:pt x="2799" y="12158"/>
                </a:lnTo>
                <a:cubicBezTo>
                  <a:pt x="2799" y="9557"/>
                  <a:pt x="7110" y="7448"/>
                  <a:pt x="12427" y="7448"/>
                </a:cubicBezTo>
                <a:lnTo>
                  <a:pt x="16380" y="7448"/>
                </a:lnTo>
                <a:lnTo>
                  <a:pt x="1638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595438" y="5936721"/>
            <a:ext cx="1885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Spectral Overlap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44725" y="1966913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FITC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930650" y="19669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FFFF00"/>
                </a:solidFill>
                <a:cs typeface="+mn-cs"/>
              </a:rPr>
              <a:t>PE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975350" y="1966913"/>
            <a:ext cx="672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APC</a:t>
            </a:r>
          </a:p>
        </p:txBody>
      </p:sp>
    </p:spTree>
    <p:extLst>
      <p:ext uri="{BB962C8B-B14F-4D97-AF65-F5344CB8AC3E}">
        <p14:creationId xmlns:p14="http://schemas.microsoft.com/office/powerpoint/2010/main" val="34211313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0933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Compensation Matrix</a:t>
            </a:r>
            <a:endParaRPr lang="en-US" dirty="0"/>
          </a:p>
        </p:txBody>
      </p:sp>
      <p:pic>
        <p:nvPicPr>
          <p:cNvPr id="6" name="Picture 5" descr="Screen Shot 2014-01-29 at 8.58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50" y="1828799"/>
            <a:ext cx="5797550" cy="20092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8922" y="4256372"/>
            <a:ext cx="73661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 proper compensation matrix calculations,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each experiment needs: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Negative control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Single color positive controls = 1 for each color</a:t>
            </a:r>
          </a:p>
        </p:txBody>
      </p:sp>
    </p:spTree>
    <p:extLst>
      <p:ext uri="{BB962C8B-B14F-4D97-AF65-F5344CB8AC3E}">
        <p14:creationId xmlns:p14="http://schemas.microsoft.com/office/powerpoint/2010/main" val="40465333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2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261"/>
          <p:cNvGrpSpPr/>
          <p:nvPr/>
        </p:nvGrpSpPr>
        <p:grpSpPr>
          <a:xfrm rot="2692063">
            <a:off x="2554278" y="3615460"/>
            <a:ext cx="693209" cy="398684"/>
            <a:chOff x="408905" y="2548237"/>
            <a:chExt cx="693209" cy="398684"/>
          </a:xfrm>
        </p:grpSpPr>
        <p:sp>
          <p:nvSpPr>
            <p:cNvPr id="263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Fluorescence Overlap</a:t>
            </a:r>
            <a:endParaRPr lang="en-US" sz="5400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838200" y="9144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>
                <a:solidFill>
                  <a:srgbClr val="FFFF00"/>
                </a:solidFill>
              </a:rPr>
              <a:t>Requires Compensation (digital threshold)</a:t>
            </a:r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55400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grpSp>
        <p:nvGrpSpPr>
          <p:cNvPr id="10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5" name="Group 306"/>
          <p:cNvGrpSpPr/>
          <p:nvPr/>
        </p:nvGrpSpPr>
        <p:grpSpPr>
          <a:xfrm>
            <a:off x="4838697" y="3352800"/>
            <a:ext cx="3543305" cy="1590147"/>
            <a:chOff x="9539250" y="1752598"/>
            <a:chExt cx="5044807" cy="2453220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61" y="1909614"/>
              <a:ext cx="4233372" cy="1933781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61" y="1884822"/>
              <a:ext cx="4233372" cy="1958573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504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49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90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33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74" y="3992145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504" y="3992145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217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49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2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60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10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90" y="3992147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905" y="3992147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31" y="3992147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60" y="3355819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60" y="286410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60" y="2376531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56" y="3223593"/>
              <a:ext cx="1854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55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404" y="2731885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404" y="2244307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404" y="1752598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223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63" y="2819230"/>
              <a:ext cx="842930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16" name="Group 38"/>
            <p:cNvGrpSpPr>
              <a:grpSpLocks/>
            </p:cNvGrpSpPr>
            <p:nvPr/>
          </p:nvGrpSpPr>
          <p:grpSpPr bwMode="auto">
            <a:xfrm>
              <a:off x="11586417" y="2017048"/>
              <a:ext cx="2856015" cy="739630"/>
              <a:chOff x="4514" y="920"/>
              <a:chExt cx="939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514" y="920"/>
                <a:ext cx="939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50" y="3515976"/>
              <a:ext cx="712590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57" y="3843395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30" y="3992142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56" y="3992145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78" y="3843393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1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pic>
        <p:nvPicPr>
          <p:cNvPr id="90" name="Picture 89" descr="Picture 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947" y="3352746"/>
            <a:ext cx="3512237" cy="1621770"/>
          </a:xfrm>
          <a:prstGeom prst="rect">
            <a:avLst/>
          </a:prstGeom>
        </p:spPr>
      </p:pic>
      <p:sp>
        <p:nvSpPr>
          <p:cNvPr id="91" name="Freeform 40"/>
          <p:cNvSpPr>
            <a:spLocks/>
          </p:cNvSpPr>
          <p:nvPr/>
        </p:nvSpPr>
        <p:spPr bwMode="auto">
          <a:xfrm>
            <a:off x="6277429" y="3512118"/>
            <a:ext cx="1993005" cy="479419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0"/>
              </a:cxn>
              <a:cxn ang="0">
                <a:pos x="1122" y="0"/>
              </a:cxn>
              <a:cxn ang="0">
                <a:pos x="1122" y="306"/>
              </a:cxn>
            </a:cxnLst>
            <a:rect l="0" t="0" r="r" b="b"/>
            <a:pathLst>
              <a:path w="1122" h="306">
                <a:moveTo>
                  <a:pt x="0" y="300"/>
                </a:moveTo>
                <a:lnTo>
                  <a:pt x="0" y="0"/>
                </a:lnTo>
                <a:lnTo>
                  <a:pt x="1122" y="0"/>
                </a:lnTo>
                <a:lnTo>
                  <a:pt x="1122" y="306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2" name="Rectangle 91"/>
          <p:cNvSpPr/>
          <p:nvPr/>
        </p:nvSpPr>
        <p:spPr bwMode="auto">
          <a:xfrm>
            <a:off x="6495142" y="3531809"/>
            <a:ext cx="120953" cy="568476"/>
          </a:xfrm>
          <a:prstGeom prst="rect">
            <a:avLst/>
          </a:prstGeom>
          <a:solidFill>
            <a:srgbClr val="9E99E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86186" y="2709768"/>
            <a:ext cx="38175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Red Control Sample </a:t>
            </a:r>
            <a:r>
              <a:rPr lang="en-US" sz="1100" dirty="0">
                <a:latin typeface="Arial Narrow"/>
                <a:cs typeface="Arial Narrow"/>
              </a:rPr>
              <a:t>(reading in green should be negative)</a:t>
            </a:r>
            <a:endParaRPr lang="en-US" sz="1100" dirty="0"/>
          </a:p>
          <a:p>
            <a:pPr algn="ctr"/>
            <a:r>
              <a:rPr lang="en-US" dirty="0"/>
              <a:t>Some red fluorescence is able to</a:t>
            </a:r>
          </a:p>
          <a:p>
            <a:pPr algn="ctr"/>
            <a:r>
              <a:rPr lang="en-US" dirty="0"/>
              <a:t>cross through the green filter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61364" y="2318967"/>
            <a:ext cx="1923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A small amount of red can pass through the green filter</a:t>
            </a:r>
          </a:p>
        </p:txBody>
      </p:sp>
      <p:sp>
        <p:nvSpPr>
          <p:cNvPr id="97" name="Rounded Rectangle 96"/>
          <p:cNvSpPr/>
          <p:nvPr/>
        </p:nvSpPr>
        <p:spPr bwMode="auto">
          <a:xfrm>
            <a:off x="588969" y="2530628"/>
            <a:ext cx="1831331" cy="745384"/>
          </a:xfrm>
          <a:prstGeom prst="roundRect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8" name="Bent Arrow 97"/>
          <p:cNvSpPr/>
          <p:nvPr/>
        </p:nvSpPr>
        <p:spPr bwMode="auto">
          <a:xfrm rot="943527" flipV="1">
            <a:off x="1487710" y="3258461"/>
            <a:ext cx="1114802" cy="339750"/>
          </a:xfrm>
          <a:prstGeom prst="bentArrow">
            <a:avLst>
              <a:gd name="adj1" fmla="val 25000"/>
              <a:gd name="adj2" fmla="val 31389"/>
              <a:gd name="adj3" fmla="val 37231"/>
              <a:gd name="adj4" fmla="val 875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9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4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32"/>
          <p:cNvGrpSpPr>
            <a:grpSpLocks/>
          </p:cNvGrpSpPr>
          <p:nvPr/>
        </p:nvGrpSpPr>
        <p:grpSpPr bwMode="auto">
          <a:xfrm rot="16030811">
            <a:off x="2130188" y="5056380"/>
            <a:ext cx="1344073" cy="114673"/>
            <a:chOff x="641" y="1672"/>
            <a:chExt cx="1343" cy="105"/>
          </a:xfrm>
        </p:grpSpPr>
        <p:sp>
          <p:nvSpPr>
            <p:cNvPr id="103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Freeform 57"/>
          <p:cNvSpPr>
            <a:spLocks/>
          </p:cNvSpPr>
          <p:nvPr/>
        </p:nvSpPr>
        <p:spPr bwMode="auto">
          <a:xfrm>
            <a:off x="1334387" y="5768054"/>
            <a:ext cx="1471659" cy="45719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AutoShape 37"/>
          <p:cNvSpPr>
            <a:spLocks noChangeArrowheads="1"/>
          </p:cNvSpPr>
          <p:nvPr/>
        </p:nvSpPr>
        <p:spPr bwMode="auto">
          <a:xfrm rot="178320">
            <a:off x="2712124" y="4324586"/>
            <a:ext cx="157265" cy="14411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7" name="Group 106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108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112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6" name="Group 18"/>
          <p:cNvGrpSpPr>
            <a:grpSpLocks/>
          </p:cNvGrpSpPr>
          <p:nvPr/>
        </p:nvGrpSpPr>
        <p:grpSpPr bwMode="auto">
          <a:xfrm rot="18562595">
            <a:off x="2714601" y="5708496"/>
            <a:ext cx="273029" cy="378302"/>
            <a:chOff x="1870" y="1300"/>
            <a:chExt cx="250" cy="378"/>
          </a:xfrm>
        </p:grpSpPr>
        <p:sp>
          <p:nvSpPr>
            <p:cNvPr id="117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8" name="Group 117"/>
            <p:cNvGrpSpPr>
              <a:grpSpLocks/>
            </p:cNvGrpSpPr>
            <p:nvPr/>
          </p:nvGrpSpPr>
          <p:grpSpPr bwMode="auto">
            <a:xfrm rot="-10580780">
              <a:off x="1870" y="1345"/>
              <a:ext cx="240" cy="330"/>
              <a:chOff x="1344" y="3264"/>
              <a:chExt cx="480" cy="1056"/>
            </a:xfrm>
          </p:grpSpPr>
          <p:sp>
            <p:nvSpPr>
              <p:cNvPr id="119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2" name="Group 257"/>
          <p:cNvGrpSpPr/>
          <p:nvPr/>
        </p:nvGrpSpPr>
        <p:grpSpPr>
          <a:xfrm rot="16045412">
            <a:off x="2096323" y="4300864"/>
            <a:ext cx="693209" cy="398684"/>
            <a:chOff x="408905" y="2548237"/>
            <a:chExt cx="693209" cy="398684"/>
          </a:xfrm>
        </p:grpSpPr>
        <p:sp>
          <p:nvSpPr>
            <p:cNvPr id="123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421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7"/>
          <p:cNvSpPr>
            <a:spLocks noChangeArrowheads="1"/>
          </p:cNvSpPr>
          <p:nvPr/>
        </p:nvSpPr>
        <p:spPr bwMode="auto">
          <a:xfrm flipV="1">
            <a:off x="3937000" y="1767417"/>
            <a:ext cx="1164166" cy="92498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1742547" y="2307167"/>
            <a:ext cx="5517619" cy="753004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5482167" y="2497667"/>
            <a:ext cx="1767415" cy="4021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1750483" y="2501900"/>
            <a:ext cx="1767415" cy="4021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3517900" y="2518833"/>
            <a:ext cx="1964267" cy="5439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Hydrodynamic Focusing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1927755" y="1337205"/>
            <a:ext cx="5054601" cy="5217586"/>
            <a:chOff x="1843088" y="797455"/>
            <a:chExt cx="5054601" cy="5217586"/>
          </a:xfrm>
        </p:grpSpPr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3124201" y="1143002"/>
              <a:ext cx="2590800" cy="4872039"/>
              <a:chOff x="693" y="1107"/>
              <a:chExt cx="1632" cy="3069"/>
            </a:xfrm>
          </p:grpSpPr>
          <p:grpSp>
            <p:nvGrpSpPr>
              <p:cNvPr id="11" name="Group 29"/>
              <p:cNvGrpSpPr>
                <a:grpSpLocks/>
              </p:cNvGrpSpPr>
              <p:nvPr/>
            </p:nvGrpSpPr>
            <p:grpSpPr bwMode="auto">
              <a:xfrm>
                <a:off x="693" y="1107"/>
                <a:ext cx="1632" cy="3069"/>
                <a:chOff x="693" y="1107"/>
                <a:chExt cx="1632" cy="3069"/>
              </a:xfrm>
            </p:grpSpPr>
            <p:sp>
              <p:nvSpPr>
                <p:cNvPr id="36" name="AutoShape 5"/>
                <p:cNvSpPr>
                  <a:spLocks noChangeArrowheads="1"/>
                </p:cNvSpPr>
                <p:nvPr/>
              </p:nvSpPr>
              <p:spPr bwMode="auto">
                <a:xfrm>
                  <a:off x="693" y="1968"/>
                  <a:ext cx="1632" cy="1296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37" name="AutoShape 6"/>
                <p:cNvSpPr>
                  <a:spLocks noChangeArrowheads="1"/>
                </p:cNvSpPr>
                <p:nvPr/>
              </p:nvSpPr>
              <p:spPr bwMode="auto">
                <a:xfrm>
                  <a:off x="885" y="1968"/>
                  <a:ext cx="1248" cy="1296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38" name="Rectangle 7"/>
                <p:cNvSpPr>
                  <a:spLocks noChangeArrowheads="1"/>
                </p:cNvSpPr>
                <p:nvPr/>
              </p:nvSpPr>
              <p:spPr bwMode="auto">
                <a:xfrm>
                  <a:off x="1104" y="3264"/>
                  <a:ext cx="816" cy="912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39" name="Rectangle 8"/>
                <p:cNvSpPr>
                  <a:spLocks noChangeArrowheads="1"/>
                </p:cNvSpPr>
                <p:nvPr/>
              </p:nvSpPr>
              <p:spPr bwMode="auto">
                <a:xfrm>
                  <a:off x="1200" y="3264"/>
                  <a:ext cx="624" cy="9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40" name="AutoShape 9"/>
                <p:cNvSpPr>
                  <a:spLocks noChangeArrowheads="1"/>
                </p:cNvSpPr>
                <p:nvPr/>
              </p:nvSpPr>
              <p:spPr bwMode="auto">
                <a:xfrm flipV="1">
                  <a:off x="1308" y="1107"/>
                  <a:ext cx="393" cy="1344"/>
                </a:xfrm>
                <a:prstGeom prst="can">
                  <a:avLst>
                    <a:gd name="adj" fmla="val 3358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41" name="Freeform 11"/>
                <p:cNvSpPr>
                  <a:spLocks/>
                </p:cNvSpPr>
                <p:nvPr/>
              </p:nvSpPr>
              <p:spPr bwMode="auto">
                <a:xfrm>
                  <a:off x="1305" y="2400"/>
                  <a:ext cx="144" cy="1776"/>
                </a:xfrm>
                <a:custGeom>
                  <a:avLst/>
                  <a:gdLst>
                    <a:gd name="T0" fmla="*/ 0 w 144"/>
                    <a:gd name="T1" fmla="*/ 0 h 1776"/>
                    <a:gd name="T2" fmla="*/ 144 w 144"/>
                    <a:gd name="T3" fmla="*/ 768 h 1776"/>
                    <a:gd name="T4" fmla="*/ 144 w 144"/>
                    <a:gd name="T5" fmla="*/ 1776 h 17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4" h="1776">
                      <a:moveTo>
                        <a:pt x="0" y="0"/>
                      </a:moveTo>
                      <a:lnTo>
                        <a:pt x="144" y="768"/>
                      </a:lnTo>
                      <a:lnTo>
                        <a:pt x="144" y="177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  <p:sp>
              <p:nvSpPr>
                <p:cNvPr id="42" name="Freeform 12"/>
                <p:cNvSpPr>
                  <a:spLocks/>
                </p:cNvSpPr>
                <p:nvPr/>
              </p:nvSpPr>
              <p:spPr bwMode="auto">
                <a:xfrm flipH="1">
                  <a:off x="1554" y="2400"/>
                  <a:ext cx="144" cy="1776"/>
                </a:xfrm>
                <a:custGeom>
                  <a:avLst/>
                  <a:gdLst>
                    <a:gd name="T0" fmla="*/ 0 w 144"/>
                    <a:gd name="T1" fmla="*/ 0 h 1776"/>
                    <a:gd name="T2" fmla="*/ 144 w 144"/>
                    <a:gd name="T3" fmla="*/ 768 h 1776"/>
                    <a:gd name="T4" fmla="*/ 144 w 144"/>
                    <a:gd name="T5" fmla="*/ 1776 h 17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4" h="1776">
                      <a:moveTo>
                        <a:pt x="0" y="0"/>
                      </a:moveTo>
                      <a:lnTo>
                        <a:pt x="144" y="768"/>
                      </a:lnTo>
                      <a:lnTo>
                        <a:pt x="144" y="177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800">
                    <a:cs typeface="+mn-cs"/>
                  </a:endParaRPr>
                </a:p>
              </p:txBody>
            </p:sp>
          </p:grpSp>
          <p:sp>
            <p:nvSpPr>
              <p:cNvPr id="12" name="AutoShape 13"/>
              <p:cNvSpPr>
                <a:spLocks noChangeArrowheads="1"/>
              </p:cNvSpPr>
              <p:nvPr/>
            </p:nvSpPr>
            <p:spPr bwMode="auto">
              <a:xfrm flipV="1">
                <a:off x="1440" y="2784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3" name="AutoShape 14"/>
              <p:cNvSpPr>
                <a:spLocks noChangeArrowheads="1"/>
              </p:cNvSpPr>
              <p:nvPr/>
            </p:nvSpPr>
            <p:spPr bwMode="auto">
              <a:xfrm flipV="1">
                <a:off x="1536" y="2832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4" name="AutoShape 15"/>
              <p:cNvSpPr>
                <a:spLocks noChangeArrowheads="1"/>
              </p:cNvSpPr>
              <p:nvPr/>
            </p:nvSpPr>
            <p:spPr bwMode="auto">
              <a:xfrm flipV="1">
                <a:off x="1596" y="2505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5" name="AutoShape 16"/>
              <p:cNvSpPr>
                <a:spLocks noChangeArrowheads="1"/>
              </p:cNvSpPr>
              <p:nvPr/>
            </p:nvSpPr>
            <p:spPr bwMode="auto">
              <a:xfrm flipV="1">
                <a:off x="1500" y="2313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6" name="AutoShape 17"/>
              <p:cNvSpPr>
                <a:spLocks noChangeArrowheads="1"/>
              </p:cNvSpPr>
              <p:nvPr/>
            </p:nvSpPr>
            <p:spPr bwMode="auto">
              <a:xfrm flipV="1">
                <a:off x="1596" y="2409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7" name="AutoShape 18"/>
              <p:cNvSpPr>
                <a:spLocks noChangeArrowheads="1"/>
              </p:cNvSpPr>
              <p:nvPr/>
            </p:nvSpPr>
            <p:spPr bwMode="auto">
              <a:xfrm flipV="1">
                <a:off x="1548" y="2553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8" name="AutoShape 19"/>
              <p:cNvSpPr>
                <a:spLocks noChangeArrowheads="1"/>
              </p:cNvSpPr>
              <p:nvPr/>
            </p:nvSpPr>
            <p:spPr bwMode="auto">
              <a:xfrm flipV="1">
                <a:off x="1452" y="2361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19" name="AutoShape 20"/>
              <p:cNvSpPr>
                <a:spLocks noChangeArrowheads="1"/>
              </p:cNvSpPr>
              <p:nvPr/>
            </p:nvSpPr>
            <p:spPr bwMode="auto">
              <a:xfrm flipV="1">
                <a:off x="1548" y="2457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0" name="AutoShape 21"/>
              <p:cNvSpPr>
                <a:spLocks noChangeArrowheads="1"/>
              </p:cNvSpPr>
              <p:nvPr/>
            </p:nvSpPr>
            <p:spPr bwMode="auto">
              <a:xfrm flipV="1">
                <a:off x="1488" y="2880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1" name="AutoShape 22"/>
              <p:cNvSpPr>
                <a:spLocks noChangeArrowheads="1"/>
              </p:cNvSpPr>
              <p:nvPr/>
            </p:nvSpPr>
            <p:spPr bwMode="auto">
              <a:xfrm flipV="1">
                <a:off x="1536" y="2352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2" name="AutoShape 23"/>
              <p:cNvSpPr>
                <a:spLocks noChangeArrowheads="1"/>
              </p:cNvSpPr>
              <p:nvPr/>
            </p:nvSpPr>
            <p:spPr bwMode="auto">
              <a:xfrm flipV="1">
                <a:off x="1452" y="2457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3" name="AutoShape 24"/>
              <p:cNvSpPr>
                <a:spLocks noChangeArrowheads="1"/>
              </p:cNvSpPr>
              <p:nvPr/>
            </p:nvSpPr>
            <p:spPr bwMode="auto">
              <a:xfrm flipV="1">
                <a:off x="1356" y="2361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4" name="AutoShape 25"/>
              <p:cNvSpPr>
                <a:spLocks noChangeArrowheads="1"/>
              </p:cNvSpPr>
              <p:nvPr/>
            </p:nvSpPr>
            <p:spPr bwMode="auto">
              <a:xfrm flipV="1">
                <a:off x="1452" y="2553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5" name="AutoShape 26"/>
              <p:cNvSpPr>
                <a:spLocks noChangeArrowheads="1"/>
              </p:cNvSpPr>
              <p:nvPr/>
            </p:nvSpPr>
            <p:spPr bwMode="auto">
              <a:xfrm flipV="1">
                <a:off x="1356" y="2505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6" name="AutoShape 27"/>
              <p:cNvSpPr>
                <a:spLocks noChangeArrowheads="1"/>
              </p:cNvSpPr>
              <p:nvPr/>
            </p:nvSpPr>
            <p:spPr bwMode="auto">
              <a:xfrm flipV="1">
                <a:off x="1404" y="2649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7" name="AutoShape 28"/>
              <p:cNvSpPr>
                <a:spLocks noChangeArrowheads="1"/>
              </p:cNvSpPr>
              <p:nvPr/>
            </p:nvSpPr>
            <p:spPr bwMode="auto">
              <a:xfrm flipV="1">
                <a:off x="1548" y="2697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8" name="AutoShape 30"/>
              <p:cNvSpPr>
                <a:spLocks noChangeArrowheads="1"/>
              </p:cNvSpPr>
              <p:nvPr/>
            </p:nvSpPr>
            <p:spPr bwMode="auto">
              <a:xfrm flipV="1">
                <a:off x="1440" y="2976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29" name="AutoShape 31"/>
              <p:cNvSpPr>
                <a:spLocks noChangeArrowheads="1"/>
              </p:cNvSpPr>
              <p:nvPr/>
            </p:nvSpPr>
            <p:spPr bwMode="auto">
              <a:xfrm flipV="1">
                <a:off x="1488" y="3072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0" name="AutoShape 32"/>
              <p:cNvSpPr>
                <a:spLocks noChangeArrowheads="1"/>
              </p:cNvSpPr>
              <p:nvPr/>
            </p:nvSpPr>
            <p:spPr bwMode="auto">
              <a:xfrm flipV="1">
                <a:off x="1488" y="3168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1" name="AutoShape 33"/>
              <p:cNvSpPr>
                <a:spLocks noChangeArrowheads="1"/>
              </p:cNvSpPr>
              <p:nvPr/>
            </p:nvSpPr>
            <p:spPr bwMode="auto">
              <a:xfrm flipV="1">
                <a:off x="1488" y="3312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2" name="AutoShape 34"/>
              <p:cNvSpPr>
                <a:spLocks noChangeArrowheads="1"/>
              </p:cNvSpPr>
              <p:nvPr/>
            </p:nvSpPr>
            <p:spPr bwMode="auto">
              <a:xfrm flipV="1">
                <a:off x="1488" y="3504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3" name="AutoShape 35"/>
              <p:cNvSpPr>
                <a:spLocks noChangeArrowheads="1"/>
              </p:cNvSpPr>
              <p:nvPr/>
            </p:nvSpPr>
            <p:spPr bwMode="auto">
              <a:xfrm flipV="1">
                <a:off x="1467" y="3696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4" name="AutoShape 36"/>
              <p:cNvSpPr>
                <a:spLocks noChangeArrowheads="1"/>
              </p:cNvSpPr>
              <p:nvPr/>
            </p:nvSpPr>
            <p:spPr bwMode="auto">
              <a:xfrm flipV="1">
                <a:off x="1488" y="3888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  <p:sp>
            <p:nvSpPr>
              <p:cNvPr id="35" name="AutoShape 37"/>
              <p:cNvSpPr>
                <a:spLocks noChangeArrowheads="1"/>
              </p:cNvSpPr>
              <p:nvPr/>
            </p:nvSpPr>
            <p:spPr bwMode="auto">
              <a:xfrm flipV="1">
                <a:off x="1476" y="4032"/>
                <a:ext cx="48" cy="48"/>
              </a:xfrm>
              <a:prstGeom prst="su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>
                  <a:cs typeface="+mn-cs"/>
                </a:endParaRPr>
              </a:p>
            </p:txBody>
          </p:sp>
        </p:grpSp>
        <p:sp>
          <p:nvSpPr>
            <p:cNvPr id="5" name="AutoShape 39"/>
            <p:cNvSpPr>
              <a:spLocks noChangeArrowheads="1"/>
            </p:cNvSpPr>
            <p:nvPr/>
          </p:nvSpPr>
          <p:spPr bwMode="auto">
            <a:xfrm rot="5400000">
              <a:off x="3238501" y="2019301"/>
              <a:ext cx="685800" cy="6096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6" name="AutoShape 40"/>
            <p:cNvSpPr>
              <a:spLocks noChangeArrowheads="1"/>
            </p:cNvSpPr>
            <p:nvPr/>
          </p:nvSpPr>
          <p:spPr bwMode="auto">
            <a:xfrm rot="16200000" flipH="1">
              <a:off x="4838701" y="2019301"/>
              <a:ext cx="685800" cy="6096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" name="Text Box 41"/>
            <p:cNvSpPr txBox="1">
              <a:spLocks noChangeArrowheads="1"/>
            </p:cNvSpPr>
            <p:nvPr/>
          </p:nvSpPr>
          <p:spPr bwMode="auto">
            <a:xfrm>
              <a:off x="1843088" y="1905001"/>
              <a:ext cx="146843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cs typeface="+mn-cs"/>
                </a:rPr>
                <a:t>Sheath Fluid</a:t>
              </a:r>
            </a:p>
          </p:txBody>
        </p:sp>
        <p:sp>
          <p:nvSpPr>
            <p:cNvPr id="8" name="Text Box 42"/>
            <p:cNvSpPr txBox="1">
              <a:spLocks noChangeArrowheads="1"/>
            </p:cNvSpPr>
            <p:nvPr/>
          </p:nvSpPr>
          <p:spPr bwMode="auto">
            <a:xfrm>
              <a:off x="5429251" y="1905001"/>
              <a:ext cx="146843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cs typeface="+mn-cs"/>
                </a:rPr>
                <a:t>Sheath Fluid</a:t>
              </a:r>
            </a:p>
          </p:txBody>
        </p:sp>
        <p:sp>
          <p:nvSpPr>
            <p:cNvPr id="9" name="AutoShape 43"/>
            <p:cNvSpPr>
              <a:spLocks noChangeArrowheads="1"/>
            </p:cNvSpPr>
            <p:nvPr/>
          </p:nvSpPr>
          <p:spPr bwMode="auto">
            <a:xfrm>
              <a:off x="4191001" y="1481138"/>
              <a:ext cx="457200" cy="914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10" name="Text Box 44"/>
            <p:cNvSpPr txBox="1">
              <a:spLocks noChangeArrowheads="1"/>
            </p:cNvSpPr>
            <p:nvPr/>
          </p:nvSpPr>
          <p:spPr bwMode="auto">
            <a:xfrm>
              <a:off x="3869268" y="797455"/>
              <a:ext cx="15176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 dirty="0">
                  <a:solidFill>
                    <a:srgbClr val="FFFF00"/>
                  </a:solidFill>
                  <a:cs typeface="+mn-cs"/>
                </a:rPr>
                <a:t>Sample Core</a:t>
              </a:r>
            </a:p>
          </p:txBody>
        </p:sp>
      </p:grp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6656318" y="3842466"/>
            <a:ext cx="1133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Flow Cell</a:t>
            </a:r>
          </a:p>
        </p:txBody>
      </p:sp>
    </p:spTree>
    <p:extLst>
      <p:ext uri="{BB962C8B-B14F-4D97-AF65-F5344CB8AC3E}">
        <p14:creationId xmlns:p14="http://schemas.microsoft.com/office/powerpoint/2010/main" val="31244184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AutoShape 21"/>
          <p:cNvSpPr>
            <a:spLocks noChangeArrowheads="1"/>
          </p:cNvSpPr>
          <p:nvPr/>
        </p:nvSpPr>
        <p:spPr bwMode="auto">
          <a:xfrm rot="10800000">
            <a:off x="2514601" y="2819400"/>
            <a:ext cx="1168374" cy="705272"/>
          </a:xfrm>
          <a:prstGeom prst="can">
            <a:avLst>
              <a:gd name="adj" fmla="val 25000"/>
            </a:avLst>
          </a:prstGeom>
          <a:blipFill rotWithShape="1">
            <a:blip r:embed="rId2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261"/>
          <p:cNvGrpSpPr/>
          <p:nvPr/>
        </p:nvGrpSpPr>
        <p:grpSpPr>
          <a:xfrm rot="2692063">
            <a:off x="2554278" y="3615460"/>
            <a:ext cx="693209" cy="398684"/>
            <a:chOff x="408905" y="2548237"/>
            <a:chExt cx="693209" cy="398684"/>
          </a:xfrm>
        </p:grpSpPr>
        <p:sp>
          <p:nvSpPr>
            <p:cNvPr id="83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1" name="Freeform 230"/>
          <p:cNvSpPr/>
          <p:nvPr/>
        </p:nvSpPr>
        <p:spPr bwMode="auto">
          <a:xfrm>
            <a:off x="3073400" y="2442633"/>
            <a:ext cx="2997200" cy="3693584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919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  <a:t>Compensation </a:t>
            </a:r>
            <a:br>
              <a:rPr lang="en-US" sz="5400" dirty="0">
                <a:solidFill>
                  <a:srgbClr val="FFFF00"/>
                </a:solidFill>
                <a:latin typeface="Apple Chancery"/>
                <a:cs typeface="Apple Chancery"/>
              </a:rPr>
            </a:b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subtracts false readings</a:t>
            </a:r>
            <a:endParaRPr lang="en-US" sz="5400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207" name="AutoShape 16"/>
          <p:cNvSpPr>
            <a:spLocks noChangeArrowheads="1"/>
          </p:cNvSpPr>
          <p:nvPr/>
        </p:nvSpPr>
        <p:spPr bwMode="auto">
          <a:xfrm>
            <a:off x="-438150" y="5120972"/>
            <a:ext cx="1637430" cy="1673528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/>
              <a:t>     LASER</a:t>
            </a:r>
          </a:p>
        </p:txBody>
      </p:sp>
      <p:sp>
        <p:nvSpPr>
          <p:cNvPr id="208" name="AutoShape 17"/>
          <p:cNvSpPr>
            <a:spLocks noChangeArrowheads="1"/>
          </p:cNvSpPr>
          <p:nvPr/>
        </p:nvSpPr>
        <p:spPr bwMode="auto">
          <a:xfrm rot="5400000" flipH="1">
            <a:off x="725822" y="5800898"/>
            <a:ext cx="892548" cy="393367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Text Box 22"/>
          <p:cNvSpPr txBox="1">
            <a:spLocks noChangeArrowheads="1"/>
          </p:cNvSpPr>
          <p:nvPr/>
        </p:nvSpPr>
        <p:spPr bwMode="auto">
          <a:xfrm>
            <a:off x="655400" y="3682424"/>
            <a:ext cx="243840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600" dirty="0">
                <a:solidFill>
                  <a:srgbClr val="FFFF00"/>
                </a:solidFill>
              </a:rPr>
              <a:t>Filter for </a:t>
            </a:r>
          </a:p>
          <a:p>
            <a:pPr eaLnBrk="1" hangingPunct="1"/>
            <a:r>
              <a:rPr lang="en-US" sz="1600" dirty="0">
                <a:solidFill>
                  <a:srgbClr val="FFFF00"/>
                </a:solidFill>
              </a:rPr>
              <a:t>Green Fluorescence</a:t>
            </a:r>
          </a:p>
        </p:txBody>
      </p:sp>
      <p:grpSp>
        <p:nvGrpSpPr>
          <p:cNvPr id="9" name="Group 226"/>
          <p:cNvGrpSpPr/>
          <p:nvPr/>
        </p:nvGrpSpPr>
        <p:grpSpPr>
          <a:xfrm>
            <a:off x="4419600" y="2362200"/>
            <a:ext cx="4495800" cy="4191000"/>
            <a:chOff x="5181600" y="3581400"/>
            <a:chExt cx="3200400" cy="3048000"/>
          </a:xfrm>
        </p:grpSpPr>
        <p:sp>
          <p:nvSpPr>
            <p:cNvPr id="223" name="Oval 222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4" name="Isosceles Triangle 223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26" name="Bevel 225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4" name="Group 306"/>
          <p:cNvGrpSpPr/>
          <p:nvPr/>
        </p:nvGrpSpPr>
        <p:grpSpPr>
          <a:xfrm>
            <a:off x="4838695" y="3352800"/>
            <a:ext cx="3543308" cy="1590147"/>
            <a:chOff x="9539232" y="1752600"/>
            <a:chExt cx="5044804" cy="2453221"/>
          </a:xfrm>
        </p:grpSpPr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281145" y="1909616"/>
              <a:ext cx="4233366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9" name="Freeform 11"/>
            <p:cNvSpPr>
              <a:spLocks/>
            </p:cNvSpPr>
            <p:nvPr/>
          </p:nvSpPr>
          <p:spPr bwMode="auto">
            <a:xfrm>
              <a:off x="10281145" y="1909616"/>
              <a:ext cx="4233366" cy="1933782"/>
            </a:xfrm>
            <a:custGeom>
              <a:avLst/>
              <a:gdLst/>
              <a:ahLst/>
              <a:cxnLst>
                <a:cxn ang="0">
                  <a:pos x="19" y="434"/>
                </a:cxn>
                <a:cxn ang="0">
                  <a:pos x="51" y="404"/>
                </a:cxn>
                <a:cxn ang="0">
                  <a:pos x="84" y="385"/>
                </a:cxn>
                <a:cxn ang="0">
                  <a:pos x="116" y="319"/>
                </a:cxn>
                <a:cxn ang="0">
                  <a:pos x="148" y="241"/>
                </a:cxn>
                <a:cxn ang="0">
                  <a:pos x="180" y="154"/>
                </a:cxn>
                <a:cxn ang="0">
                  <a:pos x="212" y="202"/>
                </a:cxn>
                <a:cxn ang="0">
                  <a:pos x="244" y="289"/>
                </a:cxn>
                <a:cxn ang="0">
                  <a:pos x="276" y="349"/>
                </a:cxn>
                <a:cxn ang="0">
                  <a:pos x="308" y="396"/>
                </a:cxn>
                <a:cxn ang="0">
                  <a:pos x="340" y="409"/>
                </a:cxn>
                <a:cxn ang="0">
                  <a:pos x="372" y="411"/>
                </a:cxn>
                <a:cxn ang="0">
                  <a:pos x="405" y="434"/>
                </a:cxn>
                <a:cxn ang="0">
                  <a:pos x="437" y="445"/>
                </a:cxn>
                <a:cxn ang="0">
                  <a:pos x="469" y="447"/>
                </a:cxn>
                <a:cxn ang="0">
                  <a:pos x="501" y="451"/>
                </a:cxn>
                <a:cxn ang="0">
                  <a:pos x="533" y="460"/>
                </a:cxn>
                <a:cxn ang="0">
                  <a:pos x="565" y="464"/>
                </a:cxn>
                <a:cxn ang="0">
                  <a:pos x="597" y="466"/>
                </a:cxn>
                <a:cxn ang="0">
                  <a:pos x="629" y="468"/>
                </a:cxn>
                <a:cxn ang="0">
                  <a:pos x="661" y="468"/>
                </a:cxn>
                <a:cxn ang="0">
                  <a:pos x="694" y="466"/>
                </a:cxn>
                <a:cxn ang="0">
                  <a:pos x="726" y="468"/>
                </a:cxn>
                <a:cxn ang="0">
                  <a:pos x="758" y="468"/>
                </a:cxn>
                <a:cxn ang="0">
                  <a:pos x="790" y="468"/>
                </a:cxn>
                <a:cxn ang="0">
                  <a:pos x="822" y="466"/>
                </a:cxn>
                <a:cxn ang="0">
                  <a:pos x="854" y="468"/>
                </a:cxn>
                <a:cxn ang="0">
                  <a:pos x="886" y="468"/>
                </a:cxn>
                <a:cxn ang="0">
                  <a:pos x="918" y="468"/>
                </a:cxn>
                <a:cxn ang="0">
                  <a:pos x="950" y="468"/>
                </a:cxn>
                <a:cxn ang="0">
                  <a:pos x="983" y="468"/>
                </a:cxn>
                <a:cxn ang="0">
                  <a:pos x="1015" y="468"/>
                </a:cxn>
                <a:cxn ang="0">
                  <a:pos x="1047" y="468"/>
                </a:cxn>
                <a:cxn ang="0">
                  <a:pos x="1079" y="468"/>
                </a:cxn>
                <a:cxn ang="0">
                  <a:pos x="1111" y="468"/>
                </a:cxn>
                <a:cxn ang="0">
                  <a:pos x="1143" y="468"/>
                </a:cxn>
                <a:cxn ang="0">
                  <a:pos x="1175" y="468"/>
                </a:cxn>
                <a:cxn ang="0">
                  <a:pos x="1207" y="468"/>
                </a:cxn>
                <a:cxn ang="0">
                  <a:pos x="1239" y="468"/>
                </a:cxn>
                <a:cxn ang="0">
                  <a:pos x="1272" y="468"/>
                </a:cxn>
                <a:cxn ang="0">
                  <a:pos x="1304" y="468"/>
                </a:cxn>
                <a:cxn ang="0">
                  <a:pos x="1336" y="468"/>
                </a:cxn>
                <a:cxn ang="0">
                  <a:pos x="1368" y="468"/>
                </a:cxn>
                <a:cxn ang="0">
                  <a:pos x="1400" y="468"/>
                </a:cxn>
                <a:cxn ang="0">
                  <a:pos x="1432" y="468"/>
                </a:cxn>
                <a:cxn ang="0">
                  <a:pos x="1464" y="468"/>
                </a:cxn>
                <a:cxn ang="0">
                  <a:pos x="1496" y="468"/>
                </a:cxn>
                <a:cxn ang="0">
                  <a:pos x="1528" y="468"/>
                </a:cxn>
                <a:cxn ang="0">
                  <a:pos x="1560" y="468"/>
                </a:cxn>
                <a:cxn ang="0">
                  <a:pos x="1593" y="468"/>
                </a:cxn>
                <a:cxn ang="0">
                  <a:pos x="1625" y="468"/>
                </a:cxn>
              </a:cxnLst>
              <a:rect l="0" t="0" r="r" b="b"/>
              <a:pathLst>
                <a:path w="1644" h="468">
                  <a:moveTo>
                    <a:pt x="0" y="468"/>
                  </a:moveTo>
                  <a:lnTo>
                    <a:pt x="0" y="0"/>
                  </a:lnTo>
                  <a:lnTo>
                    <a:pt x="6" y="445"/>
                  </a:lnTo>
                  <a:lnTo>
                    <a:pt x="13" y="443"/>
                  </a:lnTo>
                  <a:lnTo>
                    <a:pt x="19" y="434"/>
                  </a:lnTo>
                  <a:lnTo>
                    <a:pt x="26" y="426"/>
                  </a:lnTo>
                  <a:lnTo>
                    <a:pt x="32" y="419"/>
                  </a:lnTo>
                  <a:lnTo>
                    <a:pt x="39" y="428"/>
                  </a:lnTo>
                  <a:lnTo>
                    <a:pt x="45" y="417"/>
                  </a:lnTo>
                  <a:lnTo>
                    <a:pt x="51" y="404"/>
                  </a:lnTo>
                  <a:lnTo>
                    <a:pt x="58" y="409"/>
                  </a:lnTo>
                  <a:lnTo>
                    <a:pt x="64" y="402"/>
                  </a:lnTo>
                  <a:lnTo>
                    <a:pt x="71" y="387"/>
                  </a:lnTo>
                  <a:lnTo>
                    <a:pt x="77" y="370"/>
                  </a:lnTo>
                  <a:lnTo>
                    <a:pt x="84" y="385"/>
                  </a:lnTo>
                  <a:lnTo>
                    <a:pt x="90" y="345"/>
                  </a:lnTo>
                  <a:lnTo>
                    <a:pt x="96" y="356"/>
                  </a:lnTo>
                  <a:lnTo>
                    <a:pt x="103" y="319"/>
                  </a:lnTo>
                  <a:lnTo>
                    <a:pt x="109" y="296"/>
                  </a:lnTo>
                  <a:lnTo>
                    <a:pt x="116" y="319"/>
                  </a:lnTo>
                  <a:lnTo>
                    <a:pt x="122" y="285"/>
                  </a:lnTo>
                  <a:lnTo>
                    <a:pt x="128" y="234"/>
                  </a:lnTo>
                  <a:lnTo>
                    <a:pt x="135" y="258"/>
                  </a:lnTo>
                  <a:lnTo>
                    <a:pt x="141" y="256"/>
                  </a:lnTo>
                  <a:lnTo>
                    <a:pt x="148" y="241"/>
                  </a:lnTo>
                  <a:lnTo>
                    <a:pt x="154" y="173"/>
                  </a:lnTo>
                  <a:lnTo>
                    <a:pt x="161" y="166"/>
                  </a:lnTo>
                  <a:lnTo>
                    <a:pt x="167" y="170"/>
                  </a:lnTo>
                  <a:lnTo>
                    <a:pt x="173" y="151"/>
                  </a:lnTo>
                  <a:lnTo>
                    <a:pt x="180" y="154"/>
                  </a:lnTo>
                  <a:lnTo>
                    <a:pt x="186" y="188"/>
                  </a:lnTo>
                  <a:lnTo>
                    <a:pt x="193" y="179"/>
                  </a:lnTo>
                  <a:lnTo>
                    <a:pt x="199" y="168"/>
                  </a:lnTo>
                  <a:lnTo>
                    <a:pt x="205" y="230"/>
                  </a:lnTo>
                  <a:lnTo>
                    <a:pt x="212" y="202"/>
                  </a:lnTo>
                  <a:lnTo>
                    <a:pt x="218" y="236"/>
                  </a:lnTo>
                  <a:lnTo>
                    <a:pt x="225" y="247"/>
                  </a:lnTo>
                  <a:lnTo>
                    <a:pt x="231" y="266"/>
                  </a:lnTo>
                  <a:lnTo>
                    <a:pt x="238" y="277"/>
                  </a:lnTo>
                  <a:lnTo>
                    <a:pt x="244" y="289"/>
                  </a:lnTo>
                  <a:lnTo>
                    <a:pt x="251" y="313"/>
                  </a:lnTo>
                  <a:lnTo>
                    <a:pt x="257" y="343"/>
                  </a:lnTo>
                  <a:lnTo>
                    <a:pt x="263" y="332"/>
                  </a:lnTo>
                  <a:lnTo>
                    <a:pt x="270" y="321"/>
                  </a:lnTo>
                  <a:lnTo>
                    <a:pt x="276" y="349"/>
                  </a:lnTo>
                  <a:lnTo>
                    <a:pt x="282" y="362"/>
                  </a:lnTo>
                  <a:lnTo>
                    <a:pt x="289" y="364"/>
                  </a:lnTo>
                  <a:lnTo>
                    <a:pt x="295" y="400"/>
                  </a:lnTo>
                  <a:lnTo>
                    <a:pt x="302" y="364"/>
                  </a:lnTo>
                  <a:lnTo>
                    <a:pt x="308" y="396"/>
                  </a:lnTo>
                  <a:lnTo>
                    <a:pt x="315" y="360"/>
                  </a:lnTo>
                  <a:lnTo>
                    <a:pt x="321" y="394"/>
                  </a:lnTo>
                  <a:lnTo>
                    <a:pt x="328" y="396"/>
                  </a:lnTo>
                  <a:lnTo>
                    <a:pt x="334" y="368"/>
                  </a:lnTo>
                  <a:lnTo>
                    <a:pt x="340" y="409"/>
                  </a:lnTo>
                  <a:lnTo>
                    <a:pt x="347" y="421"/>
                  </a:lnTo>
                  <a:lnTo>
                    <a:pt x="353" y="387"/>
                  </a:lnTo>
                  <a:lnTo>
                    <a:pt x="360" y="426"/>
                  </a:lnTo>
                  <a:lnTo>
                    <a:pt x="366" y="419"/>
                  </a:lnTo>
                  <a:lnTo>
                    <a:pt x="372" y="411"/>
                  </a:lnTo>
                  <a:lnTo>
                    <a:pt x="379" y="398"/>
                  </a:lnTo>
                  <a:lnTo>
                    <a:pt x="385" y="447"/>
                  </a:lnTo>
                  <a:lnTo>
                    <a:pt x="392" y="428"/>
                  </a:lnTo>
                  <a:lnTo>
                    <a:pt x="398" y="404"/>
                  </a:lnTo>
                  <a:lnTo>
                    <a:pt x="405" y="434"/>
                  </a:lnTo>
                  <a:lnTo>
                    <a:pt x="411" y="443"/>
                  </a:lnTo>
                  <a:lnTo>
                    <a:pt x="417" y="443"/>
                  </a:lnTo>
                  <a:lnTo>
                    <a:pt x="424" y="436"/>
                  </a:lnTo>
                  <a:lnTo>
                    <a:pt x="430" y="434"/>
                  </a:lnTo>
                  <a:lnTo>
                    <a:pt x="437" y="445"/>
                  </a:lnTo>
                  <a:lnTo>
                    <a:pt x="443" y="441"/>
                  </a:lnTo>
                  <a:lnTo>
                    <a:pt x="450" y="445"/>
                  </a:lnTo>
                  <a:lnTo>
                    <a:pt x="456" y="455"/>
                  </a:lnTo>
                  <a:lnTo>
                    <a:pt x="462" y="457"/>
                  </a:lnTo>
                  <a:lnTo>
                    <a:pt x="469" y="447"/>
                  </a:lnTo>
                  <a:lnTo>
                    <a:pt x="475" y="460"/>
                  </a:lnTo>
                  <a:lnTo>
                    <a:pt x="482" y="451"/>
                  </a:lnTo>
                  <a:lnTo>
                    <a:pt x="488" y="462"/>
                  </a:lnTo>
                  <a:lnTo>
                    <a:pt x="494" y="462"/>
                  </a:lnTo>
                  <a:lnTo>
                    <a:pt x="501" y="451"/>
                  </a:lnTo>
                  <a:lnTo>
                    <a:pt x="507" y="466"/>
                  </a:lnTo>
                  <a:lnTo>
                    <a:pt x="514" y="460"/>
                  </a:lnTo>
                  <a:lnTo>
                    <a:pt x="520" y="464"/>
                  </a:lnTo>
                  <a:lnTo>
                    <a:pt x="527" y="460"/>
                  </a:lnTo>
                  <a:lnTo>
                    <a:pt x="533" y="460"/>
                  </a:lnTo>
                  <a:lnTo>
                    <a:pt x="540" y="466"/>
                  </a:lnTo>
                  <a:lnTo>
                    <a:pt x="546" y="466"/>
                  </a:lnTo>
                  <a:lnTo>
                    <a:pt x="552" y="460"/>
                  </a:lnTo>
                  <a:lnTo>
                    <a:pt x="559" y="466"/>
                  </a:lnTo>
                  <a:lnTo>
                    <a:pt x="565" y="464"/>
                  </a:lnTo>
                  <a:lnTo>
                    <a:pt x="571" y="466"/>
                  </a:lnTo>
                  <a:lnTo>
                    <a:pt x="578" y="462"/>
                  </a:lnTo>
                  <a:lnTo>
                    <a:pt x="584" y="464"/>
                  </a:lnTo>
                  <a:lnTo>
                    <a:pt x="591" y="466"/>
                  </a:lnTo>
                  <a:lnTo>
                    <a:pt x="597" y="466"/>
                  </a:lnTo>
                  <a:lnTo>
                    <a:pt x="604" y="466"/>
                  </a:lnTo>
                  <a:lnTo>
                    <a:pt x="610" y="466"/>
                  </a:lnTo>
                  <a:lnTo>
                    <a:pt x="617" y="468"/>
                  </a:lnTo>
                  <a:lnTo>
                    <a:pt x="623" y="468"/>
                  </a:lnTo>
                  <a:lnTo>
                    <a:pt x="629" y="468"/>
                  </a:lnTo>
                  <a:lnTo>
                    <a:pt x="636" y="468"/>
                  </a:lnTo>
                  <a:lnTo>
                    <a:pt x="642" y="468"/>
                  </a:lnTo>
                  <a:lnTo>
                    <a:pt x="649" y="466"/>
                  </a:lnTo>
                  <a:lnTo>
                    <a:pt x="655" y="468"/>
                  </a:lnTo>
                  <a:lnTo>
                    <a:pt x="661" y="468"/>
                  </a:lnTo>
                  <a:lnTo>
                    <a:pt x="668" y="466"/>
                  </a:lnTo>
                  <a:lnTo>
                    <a:pt x="674" y="468"/>
                  </a:lnTo>
                  <a:lnTo>
                    <a:pt x="681" y="468"/>
                  </a:lnTo>
                  <a:lnTo>
                    <a:pt x="687" y="468"/>
                  </a:lnTo>
                  <a:lnTo>
                    <a:pt x="694" y="466"/>
                  </a:lnTo>
                  <a:lnTo>
                    <a:pt x="700" y="468"/>
                  </a:lnTo>
                  <a:lnTo>
                    <a:pt x="706" y="468"/>
                  </a:lnTo>
                  <a:lnTo>
                    <a:pt x="713" y="468"/>
                  </a:lnTo>
                  <a:lnTo>
                    <a:pt x="719" y="468"/>
                  </a:lnTo>
                  <a:lnTo>
                    <a:pt x="726" y="468"/>
                  </a:lnTo>
                  <a:lnTo>
                    <a:pt x="732" y="468"/>
                  </a:lnTo>
                  <a:lnTo>
                    <a:pt x="738" y="468"/>
                  </a:lnTo>
                  <a:lnTo>
                    <a:pt x="745" y="468"/>
                  </a:lnTo>
                  <a:lnTo>
                    <a:pt x="751" y="468"/>
                  </a:lnTo>
                  <a:lnTo>
                    <a:pt x="758" y="468"/>
                  </a:lnTo>
                  <a:lnTo>
                    <a:pt x="764" y="468"/>
                  </a:lnTo>
                  <a:lnTo>
                    <a:pt x="771" y="468"/>
                  </a:lnTo>
                  <a:lnTo>
                    <a:pt x="777" y="468"/>
                  </a:lnTo>
                  <a:lnTo>
                    <a:pt x="783" y="468"/>
                  </a:lnTo>
                  <a:lnTo>
                    <a:pt x="790" y="468"/>
                  </a:lnTo>
                  <a:lnTo>
                    <a:pt x="796" y="468"/>
                  </a:lnTo>
                  <a:lnTo>
                    <a:pt x="803" y="468"/>
                  </a:lnTo>
                  <a:lnTo>
                    <a:pt x="809" y="468"/>
                  </a:lnTo>
                  <a:lnTo>
                    <a:pt x="816" y="468"/>
                  </a:lnTo>
                  <a:lnTo>
                    <a:pt x="822" y="466"/>
                  </a:lnTo>
                  <a:lnTo>
                    <a:pt x="828" y="468"/>
                  </a:lnTo>
                  <a:lnTo>
                    <a:pt x="835" y="468"/>
                  </a:lnTo>
                  <a:lnTo>
                    <a:pt x="841" y="468"/>
                  </a:lnTo>
                  <a:lnTo>
                    <a:pt x="848" y="468"/>
                  </a:lnTo>
                  <a:lnTo>
                    <a:pt x="854" y="468"/>
                  </a:lnTo>
                  <a:lnTo>
                    <a:pt x="861" y="468"/>
                  </a:lnTo>
                  <a:lnTo>
                    <a:pt x="867" y="468"/>
                  </a:lnTo>
                  <a:lnTo>
                    <a:pt x="873" y="468"/>
                  </a:lnTo>
                  <a:lnTo>
                    <a:pt x="880" y="468"/>
                  </a:lnTo>
                  <a:lnTo>
                    <a:pt x="886" y="468"/>
                  </a:lnTo>
                  <a:lnTo>
                    <a:pt x="893" y="468"/>
                  </a:lnTo>
                  <a:lnTo>
                    <a:pt x="899" y="468"/>
                  </a:lnTo>
                  <a:lnTo>
                    <a:pt x="906" y="468"/>
                  </a:lnTo>
                  <a:lnTo>
                    <a:pt x="912" y="468"/>
                  </a:lnTo>
                  <a:lnTo>
                    <a:pt x="918" y="468"/>
                  </a:lnTo>
                  <a:lnTo>
                    <a:pt x="925" y="468"/>
                  </a:lnTo>
                  <a:lnTo>
                    <a:pt x="931" y="468"/>
                  </a:lnTo>
                  <a:lnTo>
                    <a:pt x="938" y="468"/>
                  </a:lnTo>
                  <a:lnTo>
                    <a:pt x="944" y="468"/>
                  </a:lnTo>
                  <a:lnTo>
                    <a:pt x="950" y="468"/>
                  </a:lnTo>
                  <a:lnTo>
                    <a:pt x="957" y="468"/>
                  </a:lnTo>
                  <a:lnTo>
                    <a:pt x="963" y="468"/>
                  </a:lnTo>
                  <a:lnTo>
                    <a:pt x="970" y="468"/>
                  </a:lnTo>
                  <a:lnTo>
                    <a:pt x="976" y="468"/>
                  </a:lnTo>
                  <a:lnTo>
                    <a:pt x="983" y="468"/>
                  </a:lnTo>
                  <a:lnTo>
                    <a:pt x="989" y="468"/>
                  </a:lnTo>
                  <a:lnTo>
                    <a:pt x="995" y="468"/>
                  </a:lnTo>
                  <a:lnTo>
                    <a:pt x="1002" y="468"/>
                  </a:lnTo>
                  <a:lnTo>
                    <a:pt x="1008" y="468"/>
                  </a:lnTo>
                  <a:lnTo>
                    <a:pt x="1015" y="468"/>
                  </a:lnTo>
                  <a:lnTo>
                    <a:pt x="1021" y="468"/>
                  </a:lnTo>
                  <a:lnTo>
                    <a:pt x="1027" y="468"/>
                  </a:lnTo>
                  <a:lnTo>
                    <a:pt x="1034" y="468"/>
                  </a:lnTo>
                  <a:lnTo>
                    <a:pt x="1040" y="468"/>
                  </a:lnTo>
                  <a:lnTo>
                    <a:pt x="1047" y="468"/>
                  </a:lnTo>
                  <a:lnTo>
                    <a:pt x="1053" y="468"/>
                  </a:lnTo>
                  <a:lnTo>
                    <a:pt x="1060" y="468"/>
                  </a:lnTo>
                  <a:lnTo>
                    <a:pt x="1066" y="468"/>
                  </a:lnTo>
                  <a:lnTo>
                    <a:pt x="1073" y="468"/>
                  </a:lnTo>
                  <a:lnTo>
                    <a:pt x="1079" y="468"/>
                  </a:lnTo>
                  <a:lnTo>
                    <a:pt x="1085" y="468"/>
                  </a:lnTo>
                  <a:lnTo>
                    <a:pt x="1092" y="468"/>
                  </a:lnTo>
                  <a:lnTo>
                    <a:pt x="1098" y="468"/>
                  </a:lnTo>
                  <a:lnTo>
                    <a:pt x="1104" y="468"/>
                  </a:lnTo>
                  <a:lnTo>
                    <a:pt x="1111" y="468"/>
                  </a:lnTo>
                  <a:lnTo>
                    <a:pt x="1117" y="468"/>
                  </a:lnTo>
                  <a:lnTo>
                    <a:pt x="1124" y="468"/>
                  </a:lnTo>
                  <a:lnTo>
                    <a:pt x="1130" y="468"/>
                  </a:lnTo>
                  <a:lnTo>
                    <a:pt x="1137" y="468"/>
                  </a:lnTo>
                  <a:lnTo>
                    <a:pt x="1143" y="468"/>
                  </a:lnTo>
                  <a:lnTo>
                    <a:pt x="1150" y="468"/>
                  </a:lnTo>
                  <a:lnTo>
                    <a:pt x="1156" y="468"/>
                  </a:lnTo>
                  <a:lnTo>
                    <a:pt x="1162" y="468"/>
                  </a:lnTo>
                  <a:lnTo>
                    <a:pt x="1169" y="468"/>
                  </a:lnTo>
                  <a:lnTo>
                    <a:pt x="1175" y="468"/>
                  </a:lnTo>
                  <a:lnTo>
                    <a:pt x="1182" y="468"/>
                  </a:lnTo>
                  <a:lnTo>
                    <a:pt x="1188" y="468"/>
                  </a:lnTo>
                  <a:lnTo>
                    <a:pt x="1194" y="468"/>
                  </a:lnTo>
                  <a:lnTo>
                    <a:pt x="1201" y="468"/>
                  </a:lnTo>
                  <a:lnTo>
                    <a:pt x="1207" y="468"/>
                  </a:lnTo>
                  <a:lnTo>
                    <a:pt x="1214" y="468"/>
                  </a:lnTo>
                  <a:lnTo>
                    <a:pt x="1220" y="468"/>
                  </a:lnTo>
                  <a:lnTo>
                    <a:pt x="1227" y="468"/>
                  </a:lnTo>
                  <a:lnTo>
                    <a:pt x="1233" y="468"/>
                  </a:lnTo>
                  <a:lnTo>
                    <a:pt x="1239" y="468"/>
                  </a:lnTo>
                  <a:lnTo>
                    <a:pt x="1246" y="468"/>
                  </a:lnTo>
                  <a:lnTo>
                    <a:pt x="1252" y="468"/>
                  </a:lnTo>
                  <a:lnTo>
                    <a:pt x="1259" y="468"/>
                  </a:lnTo>
                  <a:lnTo>
                    <a:pt x="1265" y="468"/>
                  </a:lnTo>
                  <a:lnTo>
                    <a:pt x="1272" y="468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91" y="468"/>
                  </a:lnTo>
                  <a:lnTo>
                    <a:pt x="1297" y="468"/>
                  </a:lnTo>
                  <a:lnTo>
                    <a:pt x="1304" y="468"/>
                  </a:lnTo>
                  <a:lnTo>
                    <a:pt x="1310" y="468"/>
                  </a:lnTo>
                  <a:lnTo>
                    <a:pt x="1316" y="468"/>
                  </a:lnTo>
                  <a:lnTo>
                    <a:pt x="1323" y="468"/>
                  </a:lnTo>
                  <a:lnTo>
                    <a:pt x="1329" y="468"/>
                  </a:lnTo>
                  <a:lnTo>
                    <a:pt x="1336" y="468"/>
                  </a:lnTo>
                  <a:lnTo>
                    <a:pt x="1342" y="468"/>
                  </a:lnTo>
                  <a:lnTo>
                    <a:pt x="1349" y="468"/>
                  </a:lnTo>
                  <a:lnTo>
                    <a:pt x="1355" y="468"/>
                  </a:lnTo>
                  <a:lnTo>
                    <a:pt x="1362" y="468"/>
                  </a:lnTo>
                  <a:lnTo>
                    <a:pt x="1368" y="468"/>
                  </a:lnTo>
                  <a:lnTo>
                    <a:pt x="1374" y="468"/>
                  </a:lnTo>
                  <a:lnTo>
                    <a:pt x="1381" y="468"/>
                  </a:lnTo>
                  <a:lnTo>
                    <a:pt x="1387" y="468"/>
                  </a:lnTo>
                  <a:lnTo>
                    <a:pt x="1393" y="468"/>
                  </a:lnTo>
                  <a:lnTo>
                    <a:pt x="1400" y="468"/>
                  </a:lnTo>
                  <a:lnTo>
                    <a:pt x="1406" y="468"/>
                  </a:lnTo>
                  <a:lnTo>
                    <a:pt x="1413" y="468"/>
                  </a:lnTo>
                  <a:lnTo>
                    <a:pt x="1419" y="468"/>
                  </a:lnTo>
                  <a:lnTo>
                    <a:pt x="1426" y="468"/>
                  </a:lnTo>
                  <a:lnTo>
                    <a:pt x="1432" y="468"/>
                  </a:lnTo>
                  <a:lnTo>
                    <a:pt x="1439" y="468"/>
                  </a:lnTo>
                  <a:lnTo>
                    <a:pt x="1445" y="468"/>
                  </a:lnTo>
                  <a:lnTo>
                    <a:pt x="1451" y="468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1" y="468"/>
                  </a:lnTo>
                  <a:lnTo>
                    <a:pt x="1477" y="468"/>
                  </a:lnTo>
                  <a:lnTo>
                    <a:pt x="1483" y="468"/>
                  </a:lnTo>
                  <a:lnTo>
                    <a:pt x="1490" y="468"/>
                  </a:lnTo>
                  <a:lnTo>
                    <a:pt x="1496" y="468"/>
                  </a:lnTo>
                  <a:lnTo>
                    <a:pt x="1503" y="468"/>
                  </a:lnTo>
                  <a:lnTo>
                    <a:pt x="1509" y="468"/>
                  </a:lnTo>
                  <a:lnTo>
                    <a:pt x="1516" y="468"/>
                  </a:lnTo>
                  <a:lnTo>
                    <a:pt x="1522" y="468"/>
                  </a:lnTo>
                  <a:lnTo>
                    <a:pt x="1528" y="468"/>
                  </a:lnTo>
                  <a:lnTo>
                    <a:pt x="1535" y="468"/>
                  </a:lnTo>
                  <a:lnTo>
                    <a:pt x="1541" y="468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7" y="468"/>
                  </a:lnTo>
                  <a:lnTo>
                    <a:pt x="1573" y="468"/>
                  </a:lnTo>
                  <a:lnTo>
                    <a:pt x="1580" y="468"/>
                  </a:lnTo>
                  <a:lnTo>
                    <a:pt x="1586" y="468"/>
                  </a:lnTo>
                  <a:lnTo>
                    <a:pt x="1593" y="468"/>
                  </a:lnTo>
                  <a:lnTo>
                    <a:pt x="1599" y="468"/>
                  </a:lnTo>
                  <a:lnTo>
                    <a:pt x="1605" y="468"/>
                  </a:lnTo>
                  <a:lnTo>
                    <a:pt x="1612" y="468"/>
                  </a:lnTo>
                  <a:lnTo>
                    <a:pt x="1618" y="468"/>
                  </a:lnTo>
                  <a:lnTo>
                    <a:pt x="1625" y="468"/>
                  </a:lnTo>
                  <a:lnTo>
                    <a:pt x="1631" y="468"/>
                  </a:lnTo>
                  <a:lnTo>
                    <a:pt x="1638" y="468"/>
                  </a:lnTo>
                  <a:lnTo>
                    <a:pt x="1644" y="468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0" name="Rectangle 12"/>
            <p:cNvSpPr>
              <a:spLocks noChangeArrowheads="1"/>
            </p:cNvSpPr>
            <p:nvPr/>
          </p:nvSpPr>
          <p:spPr bwMode="auto">
            <a:xfrm>
              <a:off x="10281145" y="1884824"/>
              <a:ext cx="4233366" cy="1958574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2" name="Line 14"/>
            <p:cNvSpPr>
              <a:spLocks noChangeShapeType="1"/>
            </p:cNvSpPr>
            <p:nvPr/>
          </p:nvSpPr>
          <p:spPr bwMode="auto">
            <a:xfrm flipV="1">
              <a:off x="11339487" y="384339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3" name="Line 15"/>
            <p:cNvSpPr>
              <a:spLocks noChangeShapeType="1"/>
            </p:cNvSpPr>
            <p:nvPr/>
          </p:nvSpPr>
          <p:spPr bwMode="auto">
            <a:xfrm flipV="1">
              <a:off x="12397830" y="384339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4" name="Line 16"/>
            <p:cNvSpPr>
              <a:spLocks noChangeShapeType="1"/>
            </p:cNvSpPr>
            <p:nvPr/>
          </p:nvSpPr>
          <p:spPr bwMode="auto">
            <a:xfrm flipV="1">
              <a:off x="13456170" y="384339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5" name="Line 17"/>
            <p:cNvSpPr>
              <a:spLocks noChangeShapeType="1"/>
            </p:cNvSpPr>
            <p:nvPr/>
          </p:nvSpPr>
          <p:spPr bwMode="auto">
            <a:xfrm flipV="1">
              <a:off x="14514511" y="384339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8" name="Rectangle 20"/>
            <p:cNvSpPr>
              <a:spLocks noChangeArrowheads="1"/>
            </p:cNvSpPr>
            <p:nvPr/>
          </p:nvSpPr>
          <p:spPr bwMode="auto">
            <a:xfrm>
              <a:off x="11094857" y="3992148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9" name="Rectangle 21"/>
            <p:cNvSpPr>
              <a:spLocks noChangeArrowheads="1"/>
            </p:cNvSpPr>
            <p:nvPr/>
          </p:nvSpPr>
          <p:spPr bwMode="auto">
            <a:xfrm>
              <a:off x="11339487" y="3992148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0" name="Rectangle 22"/>
            <p:cNvSpPr>
              <a:spLocks noChangeArrowheads="1"/>
            </p:cNvSpPr>
            <p:nvPr/>
          </p:nvSpPr>
          <p:spPr bwMode="auto">
            <a:xfrm>
              <a:off x="12153199" y="3992150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1" name="Rectangle 23"/>
            <p:cNvSpPr>
              <a:spLocks noChangeArrowheads="1"/>
            </p:cNvSpPr>
            <p:nvPr/>
          </p:nvSpPr>
          <p:spPr bwMode="auto">
            <a:xfrm>
              <a:off x="12397830" y="3992150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2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2" name="Rectangle 24"/>
            <p:cNvSpPr>
              <a:spLocks noChangeArrowheads="1"/>
            </p:cNvSpPr>
            <p:nvPr/>
          </p:nvSpPr>
          <p:spPr bwMode="auto">
            <a:xfrm>
              <a:off x="13211540" y="3992150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10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3" name="Rectangle 25"/>
            <p:cNvSpPr>
              <a:spLocks noChangeArrowheads="1"/>
            </p:cNvSpPr>
            <p:nvPr/>
          </p:nvSpPr>
          <p:spPr bwMode="auto">
            <a:xfrm>
              <a:off x="13456170" y="3992150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 dirty="0"/>
                <a:t>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14269883" y="3992150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14514510" y="3992150"/>
              <a:ext cx="69526" cy="166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4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7" name="Line 29"/>
            <p:cNvSpPr>
              <a:spLocks noChangeShapeType="1"/>
            </p:cNvSpPr>
            <p:nvPr/>
          </p:nvSpPr>
          <p:spPr bwMode="auto">
            <a:xfrm flipH="1">
              <a:off x="10281145" y="3355822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8" name="Line 30"/>
            <p:cNvSpPr>
              <a:spLocks noChangeShapeType="1"/>
            </p:cNvSpPr>
            <p:nvPr/>
          </p:nvSpPr>
          <p:spPr bwMode="auto">
            <a:xfrm flipH="1">
              <a:off x="10281145" y="2864110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89" name="Line 31"/>
            <p:cNvSpPr>
              <a:spLocks noChangeShapeType="1"/>
            </p:cNvSpPr>
            <p:nvPr/>
          </p:nvSpPr>
          <p:spPr bwMode="auto">
            <a:xfrm flipH="1">
              <a:off x="10281145" y="2376534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9930941" y="3223596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55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9843390" y="2731888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111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3" name="Rectangle 35"/>
            <p:cNvSpPr>
              <a:spLocks noChangeArrowheads="1"/>
            </p:cNvSpPr>
            <p:nvPr/>
          </p:nvSpPr>
          <p:spPr bwMode="auto">
            <a:xfrm>
              <a:off x="9843390" y="2244310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167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94" name="Rectangle 36"/>
            <p:cNvSpPr>
              <a:spLocks noChangeArrowheads="1"/>
            </p:cNvSpPr>
            <p:nvPr/>
          </p:nvSpPr>
          <p:spPr bwMode="auto">
            <a:xfrm>
              <a:off x="9843390" y="1752600"/>
              <a:ext cx="278105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 dirty="0"/>
                <a:t>223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295" name="Rectangle 37"/>
            <p:cNvSpPr>
              <a:spLocks noChangeArrowheads="1"/>
            </p:cNvSpPr>
            <p:nvPr/>
          </p:nvSpPr>
          <p:spPr bwMode="auto">
            <a:xfrm rot="16200000" flipH="1">
              <a:off x="9316349" y="2819233"/>
              <a:ext cx="842931" cy="19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Counts</a:t>
              </a:r>
              <a:endParaRPr lang="en-US" sz="2800">
                <a:latin typeface="Times New Roman" charset="0"/>
              </a:endParaRPr>
            </a:p>
          </p:txBody>
        </p:sp>
        <p:grpSp>
          <p:nvGrpSpPr>
            <p:cNvPr id="15" name="Group 38"/>
            <p:cNvGrpSpPr>
              <a:grpSpLocks/>
            </p:cNvGrpSpPr>
            <p:nvPr/>
          </p:nvGrpSpPr>
          <p:grpSpPr bwMode="auto">
            <a:xfrm>
              <a:off x="11604651" y="2017050"/>
              <a:ext cx="2837763" cy="739630"/>
              <a:chOff x="4520" y="920"/>
              <a:chExt cx="933" cy="179"/>
            </a:xfrm>
          </p:grpSpPr>
          <p:sp>
            <p:nvSpPr>
              <p:cNvPr id="298" name="Rectangle 39"/>
              <p:cNvSpPr>
                <a:spLocks noChangeArrowheads="1"/>
              </p:cNvSpPr>
              <p:nvPr/>
            </p:nvSpPr>
            <p:spPr bwMode="auto">
              <a:xfrm>
                <a:off x="4681" y="927"/>
                <a:ext cx="87" cy="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900" dirty="0"/>
                  <a:t>R1</a:t>
                </a:r>
                <a:endParaRPr lang="en-US" sz="2800" b="1" dirty="0">
                  <a:latin typeface="Times New Roman" charset="0"/>
                </a:endParaRPr>
              </a:p>
            </p:txBody>
          </p:sp>
          <p:sp>
            <p:nvSpPr>
              <p:cNvPr id="299" name="Freeform 40"/>
              <p:cNvSpPr>
                <a:spLocks/>
              </p:cNvSpPr>
              <p:nvPr/>
            </p:nvSpPr>
            <p:spPr bwMode="auto">
              <a:xfrm>
                <a:off x="4520" y="920"/>
                <a:ext cx="933" cy="179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0" y="0"/>
                  </a:cxn>
                  <a:cxn ang="0">
                    <a:pos x="1122" y="0"/>
                  </a:cxn>
                  <a:cxn ang="0">
                    <a:pos x="1122" y="306"/>
                  </a:cxn>
                </a:cxnLst>
                <a:rect l="0" t="0" r="r" b="b"/>
                <a:pathLst>
                  <a:path w="1122" h="306">
                    <a:moveTo>
                      <a:pt x="0" y="300"/>
                    </a:moveTo>
                    <a:lnTo>
                      <a:pt x="0" y="0"/>
                    </a:lnTo>
                    <a:lnTo>
                      <a:pt x="1122" y="0"/>
                    </a:lnTo>
                    <a:lnTo>
                      <a:pt x="1122" y="30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  <p:sp>
          <p:nvSpPr>
            <p:cNvPr id="306" name="Rectangle 305"/>
            <p:cNvSpPr/>
            <p:nvPr/>
          </p:nvSpPr>
          <p:spPr bwMode="auto">
            <a:xfrm>
              <a:off x="9539232" y="3515979"/>
              <a:ext cx="712589" cy="470234"/>
            </a:xfrm>
            <a:prstGeom prst="rect">
              <a:avLst/>
            </a:prstGeom>
            <a:solidFill>
              <a:srgbClr val="9D9B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1" name="Line 13"/>
            <p:cNvSpPr>
              <a:spLocks noChangeShapeType="1"/>
            </p:cNvSpPr>
            <p:nvPr/>
          </p:nvSpPr>
          <p:spPr bwMode="auto">
            <a:xfrm flipV="1">
              <a:off x="10281138" y="3843398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76" name="Rectangle 18"/>
            <p:cNvSpPr>
              <a:spLocks noChangeArrowheads="1"/>
            </p:cNvSpPr>
            <p:nvPr/>
          </p:nvSpPr>
          <p:spPr bwMode="auto">
            <a:xfrm>
              <a:off x="10036512" y="3992147"/>
              <a:ext cx="185404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10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77" name="Rectangle 19"/>
            <p:cNvSpPr>
              <a:spLocks noChangeArrowheads="1"/>
            </p:cNvSpPr>
            <p:nvPr/>
          </p:nvSpPr>
          <p:spPr bwMode="auto">
            <a:xfrm>
              <a:off x="10281147" y="3992143"/>
              <a:ext cx="69526" cy="166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700"/>
                <a:t>0</a:t>
              </a:r>
              <a:endParaRPr lang="en-US" sz="2800">
                <a:latin typeface="Times New Roman" charset="0"/>
              </a:endParaRPr>
            </a:p>
          </p:txBody>
        </p:sp>
        <p:sp>
          <p:nvSpPr>
            <p:cNvPr id="286" name="Line 28"/>
            <p:cNvSpPr>
              <a:spLocks noChangeShapeType="1"/>
            </p:cNvSpPr>
            <p:nvPr/>
          </p:nvSpPr>
          <p:spPr bwMode="auto">
            <a:xfrm flipH="1">
              <a:off x="10281195" y="3843392"/>
              <a:ext cx="2576" cy="41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0018501" y="3711174"/>
              <a:ext cx="92701" cy="213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/>
                <a:t>0</a:t>
              </a:r>
              <a:endParaRPr lang="en-US" sz="2800">
                <a:latin typeface="Times New Roman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042296" y="4955270"/>
            <a:ext cx="1811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Fluorescence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759637" y="2721862"/>
            <a:ext cx="38674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Red Control Sample </a:t>
            </a:r>
            <a:r>
              <a:rPr lang="en-US" sz="1100" dirty="0">
                <a:latin typeface="Arial Narrow"/>
                <a:cs typeface="Arial Narrow"/>
              </a:rPr>
              <a:t>(reading in green should be negative)</a:t>
            </a:r>
            <a:endParaRPr lang="en-US" sz="1100" dirty="0"/>
          </a:p>
          <a:p>
            <a:pPr algn="ctr"/>
            <a:r>
              <a:rPr lang="en-US" dirty="0"/>
              <a:t>Instrument controls compensate for</a:t>
            </a:r>
          </a:p>
          <a:p>
            <a:pPr algn="ctr"/>
            <a:r>
              <a:rPr lang="en-US" dirty="0"/>
              <a:t>“fluorescence overlap” of red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825218" y="2935527"/>
            <a:ext cx="56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PMT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1364" y="2318967"/>
            <a:ext cx="1923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A small amount of red can pass through the green filter</a:t>
            </a:r>
          </a:p>
        </p:txBody>
      </p:sp>
      <p:sp>
        <p:nvSpPr>
          <p:cNvPr id="87" name="Rounded Rectangle 86"/>
          <p:cNvSpPr/>
          <p:nvPr/>
        </p:nvSpPr>
        <p:spPr bwMode="auto">
          <a:xfrm>
            <a:off x="588969" y="2530628"/>
            <a:ext cx="1831331" cy="745384"/>
          </a:xfrm>
          <a:prstGeom prst="roundRect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0" name="Bent Arrow 89"/>
          <p:cNvSpPr/>
          <p:nvPr/>
        </p:nvSpPr>
        <p:spPr bwMode="auto">
          <a:xfrm rot="943527" flipV="1">
            <a:off x="1487710" y="3258461"/>
            <a:ext cx="1114802" cy="339750"/>
          </a:xfrm>
          <a:prstGeom prst="bentArrow">
            <a:avLst>
              <a:gd name="adj1" fmla="val 25000"/>
              <a:gd name="adj2" fmla="val 31389"/>
              <a:gd name="adj3" fmla="val 37231"/>
              <a:gd name="adj4" fmla="val 875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1" name="Freeform 3"/>
          <p:cNvSpPr>
            <a:spLocks/>
          </p:cNvSpPr>
          <p:nvPr/>
        </p:nvSpPr>
        <p:spPr bwMode="auto">
          <a:xfrm>
            <a:off x="2755786" y="5690444"/>
            <a:ext cx="677998" cy="557843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1"/>
          <p:cNvSpPr>
            <a:spLocks/>
          </p:cNvSpPr>
          <p:nvPr/>
        </p:nvSpPr>
        <p:spPr bwMode="auto">
          <a:xfrm>
            <a:off x="1713109" y="5846168"/>
            <a:ext cx="1430619" cy="47815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8"/>
          <p:cNvSpPr>
            <a:spLocks/>
          </p:cNvSpPr>
          <p:nvPr/>
        </p:nvSpPr>
        <p:spPr bwMode="auto">
          <a:xfrm>
            <a:off x="1290959" y="5862106"/>
            <a:ext cx="503169" cy="41838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4" name="Group 32"/>
          <p:cNvGrpSpPr>
            <a:grpSpLocks/>
          </p:cNvGrpSpPr>
          <p:nvPr/>
        </p:nvGrpSpPr>
        <p:grpSpPr bwMode="auto">
          <a:xfrm rot="16030811">
            <a:off x="2130188" y="5056380"/>
            <a:ext cx="1344073" cy="114673"/>
            <a:chOff x="641" y="1672"/>
            <a:chExt cx="1343" cy="105"/>
          </a:xfrm>
        </p:grpSpPr>
        <p:sp>
          <p:nvSpPr>
            <p:cNvPr id="95" name="Freeform 3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Freeform 57"/>
          <p:cNvSpPr>
            <a:spLocks/>
          </p:cNvSpPr>
          <p:nvPr/>
        </p:nvSpPr>
        <p:spPr bwMode="auto">
          <a:xfrm>
            <a:off x="1334387" y="5768054"/>
            <a:ext cx="1471659" cy="45719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utoShape 37"/>
          <p:cNvSpPr>
            <a:spLocks noChangeArrowheads="1"/>
          </p:cNvSpPr>
          <p:nvPr/>
        </p:nvSpPr>
        <p:spPr bwMode="auto">
          <a:xfrm rot="178320">
            <a:off x="2712124" y="4324586"/>
            <a:ext cx="157265" cy="14411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9" name="Group 98"/>
          <p:cNvGrpSpPr/>
          <p:nvPr/>
        </p:nvGrpSpPr>
        <p:grpSpPr>
          <a:xfrm>
            <a:off x="3048000" y="3430513"/>
            <a:ext cx="153509" cy="836687"/>
            <a:chOff x="3189524" y="4472470"/>
            <a:chExt cx="153509" cy="836687"/>
          </a:xfrm>
        </p:grpSpPr>
        <p:sp>
          <p:nvSpPr>
            <p:cNvPr id="100" name="Freeform 13"/>
            <p:cNvSpPr>
              <a:spLocks/>
            </p:cNvSpPr>
            <p:nvPr/>
          </p:nvSpPr>
          <p:spPr bwMode="auto">
            <a:xfrm rot="16030811">
              <a:off x="2910465" y="4898042"/>
              <a:ext cx="707993" cy="114238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AutoShape 15"/>
            <p:cNvSpPr>
              <a:spLocks noChangeArrowheads="1"/>
            </p:cNvSpPr>
            <p:nvPr/>
          </p:nvSpPr>
          <p:spPr bwMode="auto">
            <a:xfrm rot="178320">
              <a:off x="3189524" y="4472470"/>
              <a:ext cx="153509" cy="143445"/>
            </a:xfrm>
            <a:prstGeom prst="triangle">
              <a:avLst>
                <a:gd name="adj" fmla="val 50000"/>
              </a:avLst>
            </a:prstGeom>
            <a:solidFill>
              <a:srgbClr val="9D9BE3"/>
            </a:solidFill>
            <a:ln w="9525">
              <a:solidFill>
                <a:srgbClr val="C5C3E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Freeform 4"/>
          <p:cNvSpPr>
            <a:spLocks/>
          </p:cNvSpPr>
          <p:nvPr/>
        </p:nvSpPr>
        <p:spPr bwMode="auto">
          <a:xfrm flipH="1">
            <a:off x="2895436" y="5931512"/>
            <a:ext cx="272905" cy="218156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3" name="Group 12"/>
          <p:cNvGrpSpPr>
            <a:grpSpLocks/>
          </p:cNvGrpSpPr>
          <p:nvPr/>
        </p:nvGrpSpPr>
        <p:grpSpPr bwMode="auto">
          <a:xfrm rot="16030811">
            <a:off x="2421259" y="5090023"/>
            <a:ext cx="1406560" cy="123660"/>
            <a:chOff x="641" y="1672"/>
            <a:chExt cx="1343" cy="105"/>
          </a:xfrm>
        </p:grpSpPr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5C3E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AutoShape 15"/>
          <p:cNvSpPr>
            <a:spLocks noChangeArrowheads="1"/>
          </p:cNvSpPr>
          <p:nvPr/>
        </p:nvSpPr>
        <p:spPr bwMode="auto">
          <a:xfrm rot="178320">
            <a:off x="3037124" y="4320070"/>
            <a:ext cx="153509" cy="143445"/>
          </a:xfrm>
          <a:prstGeom prst="triangle">
            <a:avLst>
              <a:gd name="adj" fmla="val 50000"/>
            </a:avLst>
          </a:prstGeom>
          <a:solidFill>
            <a:srgbClr val="9D9BE3"/>
          </a:solidFill>
          <a:ln w="9525">
            <a:solidFill>
              <a:srgbClr val="C5C3E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AutoShape 21"/>
          <p:cNvSpPr>
            <a:spLocks noChangeArrowheads="1"/>
          </p:cNvSpPr>
          <p:nvPr/>
        </p:nvSpPr>
        <p:spPr bwMode="auto">
          <a:xfrm rot="10800000">
            <a:off x="2639327" y="3733799"/>
            <a:ext cx="942073" cy="554393"/>
          </a:xfrm>
          <a:prstGeom prst="ca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8" name="Group 18"/>
          <p:cNvGrpSpPr>
            <a:grpSpLocks/>
          </p:cNvGrpSpPr>
          <p:nvPr/>
        </p:nvGrpSpPr>
        <p:grpSpPr bwMode="auto">
          <a:xfrm rot="18562595">
            <a:off x="2714601" y="5708496"/>
            <a:ext cx="273029" cy="378302"/>
            <a:chOff x="1870" y="1300"/>
            <a:chExt cx="250" cy="378"/>
          </a:xfrm>
        </p:grpSpPr>
        <p:sp>
          <p:nvSpPr>
            <p:cNvPr id="109" name="AutoShape 19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0" name="Group 109"/>
            <p:cNvGrpSpPr>
              <a:grpSpLocks/>
            </p:cNvGrpSpPr>
            <p:nvPr/>
          </p:nvGrpSpPr>
          <p:grpSpPr bwMode="auto">
            <a:xfrm rot="-10580780">
              <a:off x="1870" y="1345"/>
              <a:ext cx="240" cy="330"/>
              <a:chOff x="1344" y="3264"/>
              <a:chExt cx="480" cy="1056"/>
            </a:xfrm>
          </p:grpSpPr>
          <p:sp>
            <p:nvSpPr>
              <p:cNvPr id="111" name="Line 21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Line 22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23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4" name="Group 257"/>
          <p:cNvGrpSpPr/>
          <p:nvPr/>
        </p:nvGrpSpPr>
        <p:grpSpPr>
          <a:xfrm rot="16045412">
            <a:off x="2096323" y="4300864"/>
            <a:ext cx="693209" cy="398684"/>
            <a:chOff x="408905" y="2548237"/>
            <a:chExt cx="693209" cy="398684"/>
          </a:xfrm>
        </p:grpSpPr>
        <p:sp>
          <p:nvSpPr>
            <p:cNvPr id="115" name="Freeform 33"/>
            <p:cNvSpPr>
              <a:spLocks/>
            </p:cNvSpPr>
            <p:nvPr/>
          </p:nvSpPr>
          <p:spPr bwMode="auto">
            <a:xfrm rot="13464582">
              <a:off x="425574" y="2840985"/>
              <a:ext cx="676540" cy="105936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AutoShape 37"/>
            <p:cNvSpPr>
              <a:spLocks noChangeArrowheads="1"/>
            </p:cNvSpPr>
            <p:nvPr/>
          </p:nvSpPr>
          <p:spPr bwMode="auto">
            <a:xfrm rot="19212091">
              <a:off x="408905" y="2548237"/>
              <a:ext cx="157265" cy="14411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73" y="9845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 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011"/>
            <a:ext cx="9144000" cy="4955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467" y="1082911"/>
            <a:ext cx="3467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FF00"/>
                </a:solidFill>
              </a:rPr>
              <a:t>Propidium</a:t>
            </a:r>
            <a:r>
              <a:rPr lang="en-US" sz="2000" dirty="0">
                <a:solidFill>
                  <a:srgbClr val="FFFF00"/>
                </a:solidFill>
              </a:rPr>
              <a:t> Iodide stains DNA</a:t>
            </a:r>
          </a:p>
        </p:txBody>
      </p:sp>
    </p:spTree>
    <p:extLst>
      <p:ext uri="{BB962C8B-B14F-4D97-AF65-F5344CB8AC3E}">
        <p14:creationId xmlns:p14="http://schemas.microsoft.com/office/powerpoint/2010/main" val="23852532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73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 Applications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86" y="1220012"/>
            <a:ext cx="5891109" cy="2607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169" t="5980" r="5999" b="51147"/>
          <a:stretch/>
        </p:blipFill>
        <p:spPr>
          <a:xfrm>
            <a:off x="187065" y="4223336"/>
            <a:ext cx="6026317" cy="19295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8476" y="1930658"/>
            <a:ext cx="259247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Cell Cycle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Division</a:t>
            </a:r>
          </a:p>
          <a:p>
            <a:r>
              <a:rPr lang="en-US" sz="2000" dirty="0">
                <a:solidFill>
                  <a:srgbClr val="FFFF00"/>
                </a:solidFill>
              </a:rPr>
              <a:t>Apoptosis</a:t>
            </a:r>
          </a:p>
          <a:p>
            <a:endParaRPr lang="en-US" sz="2000" dirty="0">
              <a:solidFill>
                <a:srgbClr val="FFFF00"/>
              </a:solidFill>
            </a:endParaRPr>
          </a:p>
          <a:p>
            <a:endParaRPr lang="en-US" sz="2000" dirty="0">
              <a:solidFill>
                <a:srgbClr val="FFFF00"/>
              </a:solidFill>
            </a:endParaRPr>
          </a:p>
          <a:p>
            <a:endParaRPr lang="en-US" sz="2000" dirty="0">
              <a:solidFill>
                <a:srgbClr val="FFFF00"/>
              </a:solidFill>
            </a:endParaRPr>
          </a:p>
          <a:p>
            <a:endParaRPr lang="en-US" sz="2000" dirty="0">
              <a:solidFill>
                <a:srgbClr val="FFFF00"/>
              </a:solidFill>
            </a:endParaRPr>
          </a:p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Nuclear DNA content</a:t>
            </a:r>
          </a:p>
        </p:txBody>
      </p:sp>
    </p:spTree>
    <p:extLst>
      <p:ext uri="{BB962C8B-B14F-4D97-AF65-F5344CB8AC3E}">
        <p14:creationId xmlns:p14="http://schemas.microsoft.com/office/powerpoint/2010/main" val="41263705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73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3511" y="1073880"/>
            <a:ext cx="288452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Cell Death</a:t>
            </a:r>
          </a:p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Live = esterase activity)</a:t>
            </a:r>
          </a:p>
          <a:p>
            <a:r>
              <a:rPr lang="en-US" sz="2000" dirty="0">
                <a:solidFill>
                  <a:srgbClr val="FFFF00"/>
                </a:solidFill>
              </a:rPr>
              <a:t>Dead = DNA binding </a:t>
            </a:r>
          </a:p>
          <a:p>
            <a:r>
              <a:rPr lang="en-US" sz="1600" dirty="0">
                <a:solidFill>
                  <a:srgbClr val="FFFF00"/>
                </a:solidFill>
              </a:rPr>
              <a:t>(compromised membranes)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Apoptosis = </a:t>
            </a:r>
            <a:r>
              <a:rPr lang="en-US" sz="2000" dirty="0" err="1">
                <a:solidFill>
                  <a:srgbClr val="FFFF00"/>
                </a:solidFill>
              </a:rPr>
              <a:t>Annexin</a:t>
            </a:r>
            <a:r>
              <a:rPr lang="en-US" sz="2000" dirty="0">
                <a:solidFill>
                  <a:srgbClr val="FFFF00"/>
                </a:solidFill>
              </a:rPr>
              <a:t> V</a:t>
            </a:r>
          </a:p>
          <a:p>
            <a:r>
              <a:rPr lang="en-US" sz="2000" dirty="0">
                <a:solidFill>
                  <a:srgbClr val="FFFF00"/>
                </a:solidFill>
              </a:rPr>
              <a:t>Dead = PI</a:t>
            </a:r>
          </a:p>
          <a:p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48" y="1340534"/>
            <a:ext cx="5080000" cy="1663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22" y="3312315"/>
            <a:ext cx="5081069" cy="242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352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73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 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20437" y="1225080"/>
            <a:ext cx="311861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Detecting Proteins</a:t>
            </a:r>
          </a:p>
          <a:p>
            <a:r>
              <a:rPr lang="en-US" sz="2000" dirty="0">
                <a:solidFill>
                  <a:srgbClr val="FFFF00"/>
                </a:solidFill>
              </a:rPr>
              <a:t>       in Supernatants</a:t>
            </a:r>
          </a:p>
          <a:p>
            <a:endParaRPr lang="en-US" sz="2000" dirty="0">
              <a:solidFill>
                <a:srgbClr val="FFFF00"/>
              </a:solidFill>
            </a:endParaRPr>
          </a:p>
          <a:p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46" y="1391010"/>
            <a:ext cx="3477354" cy="11292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965" b="3150"/>
          <a:stretch/>
        </p:blipFill>
        <p:spPr>
          <a:xfrm>
            <a:off x="2600332" y="2842493"/>
            <a:ext cx="1884738" cy="1995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095" r="44999" b="49533"/>
          <a:stretch/>
        </p:blipFill>
        <p:spPr>
          <a:xfrm>
            <a:off x="3658606" y="5182121"/>
            <a:ext cx="4837829" cy="13797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3174824" y="5634576"/>
            <a:ext cx="703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pStat5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05824" y="6563114"/>
            <a:ext cx="703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pStat3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6949" b="1961"/>
          <a:stretch/>
        </p:blipFill>
        <p:spPr>
          <a:xfrm>
            <a:off x="483783" y="2842493"/>
            <a:ext cx="2004046" cy="20159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46529" y="3784268"/>
            <a:ext cx="69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Beads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77094" y="4850766"/>
            <a:ext cx="153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Cytokine Binding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166" y="2563869"/>
            <a:ext cx="1482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Negative control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96697" y="2575153"/>
            <a:ext cx="1402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Positive control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64599" y="3147235"/>
            <a:ext cx="2289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Cytokine panels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16379" y="4519284"/>
            <a:ext cx="2289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Phosphorylation</a:t>
            </a:r>
          </a:p>
        </p:txBody>
      </p:sp>
    </p:spTree>
    <p:extLst>
      <p:ext uri="{BB962C8B-B14F-4D97-AF65-F5344CB8AC3E}">
        <p14:creationId xmlns:p14="http://schemas.microsoft.com/office/powerpoint/2010/main" val="26664725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6000" dirty="0">
                <a:solidFill>
                  <a:srgbClr val="FFFF00"/>
                </a:solidFill>
                <a:latin typeface="Apple Chancery"/>
                <a:cs typeface="Apple Chancery"/>
              </a:rPr>
              <a:t>Variations on a Theme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531950" y="2547669"/>
            <a:ext cx="22885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 err="1">
                <a:solidFill>
                  <a:srgbClr val="FFFF00"/>
                </a:solidFill>
              </a:rPr>
              <a:t>Amnis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sz="1800" dirty="0" err="1">
                <a:solidFill>
                  <a:srgbClr val="FFFF00"/>
                </a:solidFill>
              </a:rPr>
              <a:t>ImageStream</a:t>
            </a:r>
            <a:endParaRPr lang="en-US" sz="1800" dirty="0">
              <a:solidFill>
                <a:srgbClr val="FFFF00"/>
              </a:solidFill>
            </a:endParaRPr>
          </a:p>
          <a:p>
            <a:pPr algn="ctr"/>
            <a:r>
              <a:rPr lang="en-US" sz="1800" dirty="0">
                <a:solidFill>
                  <a:srgbClr val="FFFF00"/>
                </a:solidFill>
              </a:rPr>
              <a:t>Imaging Cytometer</a:t>
            </a:r>
          </a:p>
          <a:p>
            <a:pPr algn="ctr"/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3177" y="1550979"/>
            <a:ext cx="24037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rgbClr val="FFFF00"/>
                </a:solidFill>
              </a:rPr>
              <a:t>Dark-field Microscopy</a:t>
            </a:r>
          </a:p>
          <a:p>
            <a:pPr algn="ctr"/>
            <a:r>
              <a:rPr lang="en-US" sz="1800" dirty="0">
                <a:solidFill>
                  <a:srgbClr val="FFFF00"/>
                </a:solidFill>
              </a:rPr>
              <a:t>Camera</a:t>
            </a:r>
          </a:p>
          <a:p>
            <a:pPr algn="ctr"/>
            <a:endParaRPr lang="en-US" sz="18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5381" r="5648"/>
          <a:stretch/>
        </p:blipFill>
        <p:spPr>
          <a:xfrm>
            <a:off x="4908380" y="3478499"/>
            <a:ext cx="3799711" cy="24163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8478"/>
          <a:stretch/>
        </p:blipFill>
        <p:spPr>
          <a:xfrm>
            <a:off x="30373" y="2401716"/>
            <a:ext cx="4795320" cy="336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277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102"/>
          <p:cNvSpPr/>
          <p:nvPr/>
        </p:nvSpPr>
        <p:spPr bwMode="auto">
          <a:xfrm>
            <a:off x="3718443" y="2291437"/>
            <a:ext cx="3387118" cy="1942052"/>
          </a:xfrm>
          <a:custGeom>
            <a:avLst/>
            <a:gdLst>
              <a:gd name="connsiteX0" fmla="*/ 0 w 2997200"/>
              <a:gd name="connsiteY0" fmla="*/ 376767 h 3693584"/>
              <a:gd name="connsiteX1" fmla="*/ 431800 w 2997200"/>
              <a:gd name="connsiteY1" fmla="*/ 33867 h 3693584"/>
              <a:gd name="connsiteX2" fmla="*/ 1028700 w 2997200"/>
              <a:gd name="connsiteY2" fmla="*/ 579967 h 3693584"/>
              <a:gd name="connsiteX3" fmla="*/ 723900 w 2997200"/>
              <a:gd name="connsiteY3" fmla="*/ 2459567 h 3693584"/>
              <a:gd name="connsiteX4" fmla="*/ 1333500 w 2997200"/>
              <a:gd name="connsiteY4" fmla="*/ 3577167 h 3693584"/>
              <a:gd name="connsiteX5" fmla="*/ 2997200 w 2997200"/>
              <a:gd name="connsiteY5" fmla="*/ 3158067 h 369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7200" h="3693584">
                <a:moveTo>
                  <a:pt x="0" y="376767"/>
                </a:moveTo>
                <a:cubicBezTo>
                  <a:pt x="130175" y="188383"/>
                  <a:pt x="260350" y="0"/>
                  <a:pt x="431800" y="33867"/>
                </a:cubicBezTo>
                <a:cubicBezTo>
                  <a:pt x="603250" y="67734"/>
                  <a:pt x="980017" y="175684"/>
                  <a:pt x="1028700" y="579967"/>
                </a:cubicBezTo>
                <a:cubicBezTo>
                  <a:pt x="1077383" y="984250"/>
                  <a:pt x="673100" y="1960034"/>
                  <a:pt x="723900" y="2459567"/>
                </a:cubicBezTo>
                <a:cubicBezTo>
                  <a:pt x="774700" y="2959100"/>
                  <a:pt x="954617" y="3460750"/>
                  <a:pt x="1333500" y="3577167"/>
                </a:cubicBezTo>
                <a:cubicBezTo>
                  <a:pt x="1712383" y="3693584"/>
                  <a:pt x="2997200" y="3158067"/>
                  <a:pt x="2997200" y="3158067"/>
                </a:cubicBezTo>
              </a:path>
            </a:pathLst>
          </a:custGeom>
          <a:noFill/>
          <a:ln w="28575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45210" y="1271245"/>
            <a:ext cx="1179221" cy="1086722"/>
            <a:chOff x="2862382" y="1442604"/>
            <a:chExt cx="1179221" cy="1037011"/>
          </a:xfrm>
        </p:grpSpPr>
        <p:sp>
          <p:nvSpPr>
            <p:cNvPr id="86" name="Trapezoid 85"/>
            <p:cNvSpPr/>
            <p:nvPr/>
          </p:nvSpPr>
          <p:spPr bwMode="auto">
            <a:xfrm flipV="1">
              <a:off x="2862382" y="1442604"/>
              <a:ext cx="1179221" cy="1028133"/>
            </a:xfrm>
            <a:prstGeom prst="trapezoid">
              <a:avLst>
                <a:gd name="adj" fmla="val 34091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7" name="Trapezoid 86"/>
            <p:cNvSpPr/>
            <p:nvPr/>
          </p:nvSpPr>
          <p:spPr bwMode="auto">
            <a:xfrm flipV="1">
              <a:off x="3074038" y="1451482"/>
              <a:ext cx="776068" cy="1028133"/>
            </a:xfrm>
            <a:prstGeom prst="trapezoid">
              <a:avLst>
                <a:gd name="adj" fmla="val 34091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25792" y="786707"/>
            <a:ext cx="2999317" cy="259291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FACS</a:t>
            </a:r>
            <a:br>
              <a:rPr 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/>
            </a:r>
            <a:b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Fluorescence – </a:t>
            </a:r>
            <a:b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Activated </a:t>
            </a:r>
            <a:b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Cell Sorting</a:t>
            </a:r>
            <a:endParaRPr lang="en-US" sz="4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pple Chancery"/>
              <a:cs typeface="Apple Chancery"/>
            </a:endParaRPr>
          </a:p>
        </p:txBody>
      </p:sp>
      <p:sp>
        <p:nvSpPr>
          <p:cNvPr id="57347" name="AutoShape 4"/>
          <p:cNvSpPr>
            <a:spLocks noChangeArrowheads="1"/>
          </p:cNvSpPr>
          <p:nvPr/>
        </p:nvSpPr>
        <p:spPr bwMode="auto">
          <a:xfrm>
            <a:off x="2474726" y="2355850"/>
            <a:ext cx="112713" cy="9794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7348" name="Group 5"/>
          <p:cNvGrpSpPr>
            <a:grpSpLocks/>
          </p:cNvGrpSpPr>
          <p:nvPr/>
        </p:nvGrpSpPr>
        <p:grpSpPr bwMode="auto">
          <a:xfrm>
            <a:off x="1479364" y="-76200"/>
            <a:ext cx="2116137" cy="2554288"/>
            <a:chOff x="693" y="1923"/>
            <a:chExt cx="1632" cy="2253"/>
          </a:xfrm>
        </p:grpSpPr>
        <p:sp>
          <p:nvSpPr>
            <p:cNvPr id="57421" name="AutoShape 6"/>
            <p:cNvSpPr>
              <a:spLocks noChangeArrowheads="1"/>
            </p:cNvSpPr>
            <p:nvPr/>
          </p:nvSpPr>
          <p:spPr bwMode="auto">
            <a:xfrm>
              <a:off x="693" y="1968"/>
              <a:ext cx="1632" cy="12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22" name="AutoShape 7"/>
            <p:cNvSpPr>
              <a:spLocks noChangeArrowheads="1"/>
            </p:cNvSpPr>
            <p:nvPr/>
          </p:nvSpPr>
          <p:spPr bwMode="auto">
            <a:xfrm>
              <a:off x="885" y="1968"/>
              <a:ext cx="1248" cy="12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25" name="AutoShape 10"/>
            <p:cNvSpPr>
              <a:spLocks noChangeArrowheads="1"/>
            </p:cNvSpPr>
            <p:nvPr/>
          </p:nvSpPr>
          <p:spPr bwMode="auto">
            <a:xfrm flipV="1">
              <a:off x="1308" y="1923"/>
              <a:ext cx="393" cy="528"/>
            </a:xfrm>
            <a:prstGeom prst="can">
              <a:avLst>
                <a:gd name="adj" fmla="val 335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26" name="Freeform 11"/>
            <p:cNvSpPr>
              <a:spLocks/>
            </p:cNvSpPr>
            <p:nvPr/>
          </p:nvSpPr>
          <p:spPr bwMode="auto">
            <a:xfrm>
              <a:off x="1305" y="2400"/>
              <a:ext cx="144" cy="1776"/>
            </a:xfrm>
            <a:custGeom>
              <a:avLst/>
              <a:gdLst>
                <a:gd name="T0" fmla="*/ 0 w 144"/>
                <a:gd name="T1" fmla="*/ 0 h 1776"/>
                <a:gd name="T2" fmla="*/ 144 w 144"/>
                <a:gd name="T3" fmla="*/ 768 h 1776"/>
                <a:gd name="T4" fmla="*/ 144 w 144"/>
                <a:gd name="T5" fmla="*/ 1776 h 1776"/>
                <a:gd name="T6" fmla="*/ 0 60000 65536"/>
                <a:gd name="T7" fmla="*/ 0 60000 65536"/>
                <a:gd name="T8" fmla="*/ 0 60000 65536"/>
                <a:gd name="T9" fmla="*/ 0 w 144"/>
                <a:gd name="T10" fmla="*/ 0 h 1776"/>
                <a:gd name="T11" fmla="*/ 144 w 144"/>
                <a:gd name="T12" fmla="*/ 1776 h 1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776">
                  <a:moveTo>
                    <a:pt x="0" y="0"/>
                  </a:moveTo>
                  <a:lnTo>
                    <a:pt x="144" y="768"/>
                  </a:lnTo>
                  <a:lnTo>
                    <a:pt x="144" y="177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27" name="Freeform 12"/>
            <p:cNvSpPr>
              <a:spLocks/>
            </p:cNvSpPr>
            <p:nvPr/>
          </p:nvSpPr>
          <p:spPr bwMode="auto">
            <a:xfrm flipH="1">
              <a:off x="1554" y="2400"/>
              <a:ext cx="144" cy="1776"/>
            </a:xfrm>
            <a:custGeom>
              <a:avLst/>
              <a:gdLst>
                <a:gd name="T0" fmla="*/ 0 w 144"/>
                <a:gd name="T1" fmla="*/ 0 h 1776"/>
                <a:gd name="T2" fmla="*/ 144 w 144"/>
                <a:gd name="T3" fmla="*/ 768 h 1776"/>
                <a:gd name="T4" fmla="*/ 144 w 144"/>
                <a:gd name="T5" fmla="*/ 1776 h 1776"/>
                <a:gd name="T6" fmla="*/ 0 60000 65536"/>
                <a:gd name="T7" fmla="*/ 0 60000 65536"/>
                <a:gd name="T8" fmla="*/ 0 60000 65536"/>
                <a:gd name="T9" fmla="*/ 0 w 144"/>
                <a:gd name="T10" fmla="*/ 0 h 1776"/>
                <a:gd name="T11" fmla="*/ 144 w 144"/>
                <a:gd name="T12" fmla="*/ 1776 h 1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776">
                  <a:moveTo>
                    <a:pt x="0" y="0"/>
                  </a:moveTo>
                  <a:lnTo>
                    <a:pt x="144" y="768"/>
                  </a:lnTo>
                  <a:lnTo>
                    <a:pt x="144" y="177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349" name="AutoShape 13"/>
          <p:cNvSpPr>
            <a:spLocks noChangeArrowheads="1"/>
          </p:cNvSpPr>
          <p:nvPr/>
        </p:nvSpPr>
        <p:spPr bwMode="auto">
          <a:xfrm flipV="1">
            <a:off x="2447739" y="90011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AutoShape 14"/>
          <p:cNvSpPr>
            <a:spLocks noChangeArrowheads="1"/>
          </p:cNvSpPr>
          <p:nvPr/>
        </p:nvSpPr>
        <p:spPr bwMode="auto">
          <a:xfrm flipV="1">
            <a:off x="2573151" y="954088"/>
            <a:ext cx="61913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1" name="AutoShape 15"/>
          <p:cNvSpPr>
            <a:spLocks noChangeArrowheads="1"/>
          </p:cNvSpPr>
          <p:nvPr/>
        </p:nvSpPr>
        <p:spPr bwMode="auto">
          <a:xfrm flipV="1">
            <a:off x="2650939" y="58420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2" name="AutoShape 16"/>
          <p:cNvSpPr>
            <a:spLocks noChangeArrowheads="1"/>
          </p:cNvSpPr>
          <p:nvPr/>
        </p:nvSpPr>
        <p:spPr bwMode="auto">
          <a:xfrm flipV="1">
            <a:off x="2525526" y="366713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3" name="AutoShape 17"/>
          <p:cNvSpPr>
            <a:spLocks noChangeArrowheads="1"/>
          </p:cNvSpPr>
          <p:nvPr/>
        </p:nvSpPr>
        <p:spPr bwMode="auto">
          <a:xfrm flipV="1">
            <a:off x="2650939" y="47466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4" name="AutoShape 18"/>
          <p:cNvSpPr>
            <a:spLocks noChangeArrowheads="1"/>
          </p:cNvSpPr>
          <p:nvPr/>
        </p:nvSpPr>
        <p:spPr bwMode="auto">
          <a:xfrm flipV="1">
            <a:off x="2587439" y="638175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5" name="AutoShape 19"/>
          <p:cNvSpPr>
            <a:spLocks noChangeArrowheads="1"/>
          </p:cNvSpPr>
          <p:nvPr/>
        </p:nvSpPr>
        <p:spPr bwMode="auto">
          <a:xfrm flipV="1">
            <a:off x="2463614" y="420688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6" name="AutoShape 20"/>
          <p:cNvSpPr>
            <a:spLocks noChangeArrowheads="1"/>
          </p:cNvSpPr>
          <p:nvPr/>
        </p:nvSpPr>
        <p:spPr bwMode="auto">
          <a:xfrm flipV="1">
            <a:off x="2587439" y="528638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7" name="AutoShape 21"/>
          <p:cNvSpPr>
            <a:spLocks noChangeArrowheads="1"/>
          </p:cNvSpPr>
          <p:nvPr/>
        </p:nvSpPr>
        <p:spPr bwMode="auto">
          <a:xfrm flipV="1">
            <a:off x="2509651" y="1009650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8" name="AutoShape 22"/>
          <p:cNvSpPr>
            <a:spLocks noChangeArrowheads="1"/>
          </p:cNvSpPr>
          <p:nvPr/>
        </p:nvSpPr>
        <p:spPr bwMode="auto">
          <a:xfrm flipV="1">
            <a:off x="2573151" y="409575"/>
            <a:ext cx="61913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9" name="AutoShape 23"/>
          <p:cNvSpPr>
            <a:spLocks noChangeArrowheads="1"/>
          </p:cNvSpPr>
          <p:nvPr/>
        </p:nvSpPr>
        <p:spPr bwMode="auto">
          <a:xfrm flipV="1">
            <a:off x="2463614" y="528638"/>
            <a:ext cx="61912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0" name="AutoShape 24"/>
          <p:cNvSpPr>
            <a:spLocks noChangeArrowheads="1"/>
          </p:cNvSpPr>
          <p:nvPr/>
        </p:nvSpPr>
        <p:spPr bwMode="auto">
          <a:xfrm flipV="1">
            <a:off x="2339789" y="420688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1" name="AutoShape 25"/>
          <p:cNvSpPr>
            <a:spLocks noChangeArrowheads="1"/>
          </p:cNvSpPr>
          <p:nvPr/>
        </p:nvSpPr>
        <p:spPr bwMode="auto">
          <a:xfrm flipV="1">
            <a:off x="2463614" y="638175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2" name="AutoShape 26"/>
          <p:cNvSpPr>
            <a:spLocks noChangeArrowheads="1"/>
          </p:cNvSpPr>
          <p:nvPr/>
        </p:nvSpPr>
        <p:spPr bwMode="auto">
          <a:xfrm flipV="1">
            <a:off x="2339789" y="58420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3" name="AutoShape 27"/>
          <p:cNvSpPr>
            <a:spLocks noChangeArrowheads="1"/>
          </p:cNvSpPr>
          <p:nvPr/>
        </p:nvSpPr>
        <p:spPr bwMode="auto">
          <a:xfrm flipV="1">
            <a:off x="2401701" y="747713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4" name="AutoShape 28"/>
          <p:cNvSpPr>
            <a:spLocks noChangeArrowheads="1"/>
          </p:cNvSpPr>
          <p:nvPr/>
        </p:nvSpPr>
        <p:spPr bwMode="auto">
          <a:xfrm flipV="1">
            <a:off x="2587439" y="801688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5" name="AutoShape 29"/>
          <p:cNvSpPr>
            <a:spLocks noChangeArrowheads="1"/>
          </p:cNvSpPr>
          <p:nvPr/>
        </p:nvSpPr>
        <p:spPr bwMode="auto">
          <a:xfrm flipV="1">
            <a:off x="2447739" y="111760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6" name="AutoShape 30"/>
          <p:cNvSpPr>
            <a:spLocks noChangeArrowheads="1"/>
          </p:cNvSpPr>
          <p:nvPr/>
        </p:nvSpPr>
        <p:spPr bwMode="auto">
          <a:xfrm flipV="1">
            <a:off x="2509651" y="1227138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7" name="AutoShape 31"/>
          <p:cNvSpPr>
            <a:spLocks noChangeArrowheads="1"/>
          </p:cNvSpPr>
          <p:nvPr/>
        </p:nvSpPr>
        <p:spPr bwMode="auto">
          <a:xfrm flipV="1">
            <a:off x="2509651" y="1335088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8" name="AutoShape 32"/>
          <p:cNvSpPr>
            <a:spLocks noChangeArrowheads="1"/>
          </p:cNvSpPr>
          <p:nvPr/>
        </p:nvSpPr>
        <p:spPr bwMode="auto">
          <a:xfrm flipV="1">
            <a:off x="2509651" y="1498600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69" name="AutoShape 33"/>
          <p:cNvSpPr>
            <a:spLocks noChangeArrowheads="1"/>
          </p:cNvSpPr>
          <p:nvPr/>
        </p:nvSpPr>
        <p:spPr bwMode="auto">
          <a:xfrm flipV="1">
            <a:off x="2509651" y="1716088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0" name="AutoShape 34"/>
          <p:cNvSpPr>
            <a:spLocks noChangeArrowheads="1"/>
          </p:cNvSpPr>
          <p:nvPr/>
        </p:nvSpPr>
        <p:spPr bwMode="auto">
          <a:xfrm flipV="1">
            <a:off x="2482664" y="1933575"/>
            <a:ext cx="61912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1" name="AutoShape 35"/>
          <p:cNvSpPr>
            <a:spLocks noChangeArrowheads="1"/>
          </p:cNvSpPr>
          <p:nvPr/>
        </p:nvSpPr>
        <p:spPr bwMode="auto">
          <a:xfrm flipV="1">
            <a:off x="2509651" y="2152650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2" name="AutoShape 36"/>
          <p:cNvSpPr>
            <a:spLocks noChangeArrowheads="1"/>
          </p:cNvSpPr>
          <p:nvPr/>
        </p:nvSpPr>
        <p:spPr bwMode="auto">
          <a:xfrm flipV="1">
            <a:off x="2495364" y="2314575"/>
            <a:ext cx="61912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3" name="Oval 37"/>
          <p:cNvSpPr>
            <a:spLocks noChangeArrowheads="1"/>
          </p:cNvSpPr>
          <p:nvPr/>
        </p:nvSpPr>
        <p:spPr bwMode="auto">
          <a:xfrm>
            <a:off x="2474726" y="3344863"/>
            <a:ext cx="125413" cy="1095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4" name="Oval 38"/>
          <p:cNvSpPr>
            <a:spLocks noChangeArrowheads="1"/>
          </p:cNvSpPr>
          <p:nvPr/>
        </p:nvSpPr>
        <p:spPr bwMode="auto">
          <a:xfrm>
            <a:off x="2474726" y="3492500"/>
            <a:ext cx="125413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5" name="Oval 39"/>
          <p:cNvSpPr>
            <a:spLocks noChangeArrowheads="1"/>
          </p:cNvSpPr>
          <p:nvPr/>
        </p:nvSpPr>
        <p:spPr bwMode="auto">
          <a:xfrm>
            <a:off x="2474726" y="3635375"/>
            <a:ext cx="125413" cy="1095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6" name="Oval 40"/>
          <p:cNvSpPr>
            <a:spLocks noChangeArrowheads="1"/>
          </p:cNvSpPr>
          <p:nvPr/>
        </p:nvSpPr>
        <p:spPr bwMode="auto">
          <a:xfrm>
            <a:off x="2474726" y="4054475"/>
            <a:ext cx="125413" cy="1095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7" name="AutoShape 41"/>
          <p:cNvSpPr>
            <a:spLocks noChangeArrowheads="1"/>
          </p:cNvSpPr>
          <p:nvPr/>
        </p:nvSpPr>
        <p:spPr bwMode="auto">
          <a:xfrm flipV="1">
            <a:off x="2509651" y="2481263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8" name="AutoShape 42"/>
          <p:cNvSpPr>
            <a:spLocks noChangeArrowheads="1"/>
          </p:cNvSpPr>
          <p:nvPr/>
        </p:nvSpPr>
        <p:spPr bwMode="auto">
          <a:xfrm flipV="1">
            <a:off x="2509651" y="2671763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0" name="AutoShape 44"/>
          <p:cNvSpPr>
            <a:spLocks noChangeArrowheads="1"/>
          </p:cNvSpPr>
          <p:nvPr/>
        </p:nvSpPr>
        <p:spPr bwMode="auto">
          <a:xfrm flipV="1">
            <a:off x="2509651" y="3106738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1" name="AutoShape 45"/>
          <p:cNvSpPr>
            <a:spLocks noChangeArrowheads="1"/>
          </p:cNvSpPr>
          <p:nvPr/>
        </p:nvSpPr>
        <p:spPr bwMode="auto">
          <a:xfrm flipV="1">
            <a:off x="2498539" y="336550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2" name="Oval 46"/>
          <p:cNvSpPr>
            <a:spLocks noChangeArrowheads="1"/>
          </p:cNvSpPr>
          <p:nvPr/>
        </p:nvSpPr>
        <p:spPr bwMode="auto">
          <a:xfrm>
            <a:off x="2474726" y="3919538"/>
            <a:ext cx="125413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3" name="Oval 47"/>
          <p:cNvSpPr>
            <a:spLocks noChangeArrowheads="1"/>
          </p:cNvSpPr>
          <p:nvPr/>
        </p:nvSpPr>
        <p:spPr bwMode="auto">
          <a:xfrm>
            <a:off x="2474726" y="3771900"/>
            <a:ext cx="125413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4" name="AutoShape 48"/>
          <p:cNvSpPr>
            <a:spLocks noChangeArrowheads="1"/>
          </p:cNvSpPr>
          <p:nvPr/>
        </p:nvSpPr>
        <p:spPr bwMode="auto">
          <a:xfrm flipV="1">
            <a:off x="2509651" y="3803650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5" name="Oval 49"/>
          <p:cNvSpPr>
            <a:spLocks noChangeArrowheads="1"/>
          </p:cNvSpPr>
          <p:nvPr/>
        </p:nvSpPr>
        <p:spPr bwMode="auto">
          <a:xfrm>
            <a:off x="2157226" y="4379913"/>
            <a:ext cx="125413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6" name="Oval 50"/>
          <p:cNvSpPr>
            <a:spLocks noChangeArrowheads="1"/>
          </p:cNvSpPr>
          <p:nvPr/>
        </p:nvSpPr>
        <p:spPr bwMode="auto">
          <a:xfrm>
            <a:off x="2468376" y="4508500"/>
            <a:ext cx="125413" cy="1095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7" name="Oval 51"/>
          <p:cNvSpPr>
            <a:spLocks noChangeArrowheads="1"/>
          </p:cNvSpPr>
          <p:nvPr/>
        </p:nvSpPr>
        <p:spPr bwMode="auto">
          <a:xfrm>
            <a:off x="1907989" y="4794250"/>
            <a:ext cx="125412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8" name="Oval 52"/>
          <p:cNvSpPr>
            <a:spLocks noChangeArrowheads="1"/>
          </p:cNvSpPr>
          <p:nvPr/>
        </p:nvSpPr>
        <p:spPr bwMode="auto">
          <a:xfrm>
            <a:off x="2496951" y="5270500"/>
            <a:ext cx="125413" cy="1095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9" name="AutoShape 53"/>
          <p:cNvSpPr>
            <a:spLocks noChangeArrowheads="1"/>
          </p:cNvSpPr>
          <p:nvPr/>
        </p:nvSpPr>
        <p:spPr bwMode="auto">
          <a:xfrm flipV="1">
            <a:off x="2196914" y="440055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0" name="Oval 54"/>
          <p:cNvSpPr>
            <a:spLocks noChangeArrowheads="1"/>
          </p:cNvSpPr>
          <p:nvPr/>
        </p:nvSpPr>
        <p:spPr bwMode="auto">
          <a:xfrm>
            <a:off x="2468376" y="4933950"/>
            <a:ext cx="125413" cy="1095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1" name="Oval 55"/>
          <p:cNvSpPr>
            <a:spLocks noChangeArrowheads="1"/>
          </p:cNvSpPr>
          <p:nvPr/>
        </p:nvSpPr>
        <p:spPr bwMode="auto">
          <a:xfrm>
            <a:off x="1784164" y="5133975"/>
            <a:ext cx="123825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2" name="Oval 56"/>
          <p:cNvSpPr>
            <a:spLocks noChangeArrowheads="1"/>
          </p:cNvSpPr>
          <p:nvPr/>
        </p:nvSpPr>
        <p:spPr bwMode="auto">
          <a:xfrm>
            <a:off x="2468376" y="4645025"/>
            <a:ext cx="125413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3" name="AutoShape 57"/>
          <p:cNvSpPr>
            <a:spLocks noChangeArrowheads="1"/>
          </p:cNvSpPr>
          <p:nvPr/>
        </p:nvSpPr>
        <p:spPr bwMode="auto">
          <a:xfrm flipV="1">
            <a:off x="1947676" y="4829175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4" name="AutoShape 58"/>
          <p:cNvSpPr>
            <a:spLocks noChangeArrowheads="1"/>
          </p:cNvSpPr>
          <p:nvPr/>
        </p:nvSpPr>
        <p:spPr bwMode="auto">
          <a:xfrm flipV="1">
            <a:off x="1819089" y="5145088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5" name="Oval 59"/>
          <p:cNvSpPr>
            <a:spLocks noChangeArrowheads="1"/>
          </p:cNvSpPr>
          <p:nvPr/>
        </p:nvSpPr>
        <p:spPr bwMode="auto">
          <a:xfrm>
            <a:off x="2966851" y="4237038"/>
            <a:ext cx="123825" cy="1079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6" name="Oval 60"/>
          <p:cNvSpPr>
            <a:spLocks noChangeArrowheads="1"/>
          </p:cNvSpPr>
          <p:nvPr/>
        </p:nvSpPr>
        <p:spPr bwMode="auto">
          <a:xfrm>
            <a:off x="3154176" y="4725988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7" name="AutoShape 61"/>
          <p:cNvSpPr>
            <a:spLocks noChangeArrowheads="1"/>
          </p:cNvSpPr>
          <p:nvPr/>
        </p:nvSpPr>
        <p:spPr bwMode="auto">
          <a:xfrm flipV="1">
            <a:off x="3004951" y="4257675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8" name="Oval 62"/>
          <p:cNvSpPr>
            <a:spLocks noChangeArrowheads="1"/>
          </p:cNvSpPr>
          <p:nvPr/>
        </p:nvSpPr>
        <p:spPr bwMode="auto">
          <a:xfrm>
            <a:off x="2496951" y="5427663"/>
            <a:ext cx="125413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99" name="AutoShape 63"/>
          <p:cNvSpPr>
            <a:spLocks noChangeArrowheads="1"/>
          </p:cNvSpPr>
          <p:nvPr/>
        </p:nvSpPr>
        <p:spPr bwMode="auto">
          <a:xfrm flipV="1">
            <a:off x="3192276" y="4760913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0" name="AutoShape 64"/>
          <p:cNvSpPr>
            <a:spLocks noChangeArrowheads="1"/>
          </p:cNvSpPr>
          <p:nvPr/>
        </p:nvSpPr>
        <p:spPr bwMode="auto">
          <a:xfrm flipV="1">
            <a:off x="2531876" y="5437188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1" name="Oval 65"/>
          <p:cNvSpPr>
            <a:spLocks noChangeArrowheads="1"/>
          </p:cNvSpPr>
          <p:nvPr/>
        </p:nvSpPr>
        <p:spPr bwMode="auto">
          <a:xfrm>
            <a:off x="3465326" y="5487988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2" name="AutoShape 66"/>
          <p:cNvSpPr>
            <a:spLocks noChangeArrowheads="1"/>
          </p:cNvSpPr>
          <p:nvPr/>
        </p:nvSpPr>
        <p:spPr bwMode="auto">
          <a:xfrm flipV="1">
            <a:off x="3500251" y="5499100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3" name="AutoShape 67"/>
          <p:cNvSpPr>
            <a:spLocks noChangeArrowheads="1"/>
          </p:cNvSpPr>
          <p:nvPr/>
        </p:nvSpPr>
        <p:spPr bwMode="auto">
          <a:xfrm flipV="1">
            <a:off x="2508064" y="467201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4" name="AutoShape 68"/>
          <p:cNvSpPr>
            <a:spLocks noChangeArrowheads="1"/>
          </p:cNvSpPr>
          <p:nvPr/>
        </p:nvSpPr>
        <p:spPr bwMode="auto">
          <a:xfrm>
            <a:off x="1555564" y="5610225"/>
            <a:ext cx="304800" cy="838200"/>
          </a:xfrm>
          <a:prstGeom prst="can">
            <a:avLst>
              <a:gd name="adj" fmla="val 6875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5" name="AutoShape 69"/>
          <p:cNvSpPr>
            <a:spLocks noChangeArrowheads="1"/>
          </p:cNvSpPr>
          <p:nvPr/>
        </p:nvSpPr>
        <p:spPr bwMode="auto">
          <a:xfrm>
            <a:off x="3431989" y="5624513"/>
            <a:ext cx="304800" cy="838200"/>
          </a:xfrm>
          <a:prstGeom prst="can">
            <a:avLst>
              <a:gd name="adj" fmla="val 6875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06" name="AutoShape 70"/>
          <p:cNvSpPr>
            <a:spLocks noChangeArrowheads="1"/>
          </p:cNvSpPr>
          <p:nvPr/>
        </p:nvSpPr>
        <p:spPr bwMode="auto">
          <a:xfrm>
            <a:off x="2436626" y="5610225"/>
            <a:ext cx="304800" cy="838200"/>
          </a:xfrm>
          <a:prstGeom prst="can">
            <a:avLst>
              <a:gd name="adj" fmla="val 6875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287" name="AutoShape 71"/>
          <p:cNvSpPr>
            <a:spLocks noChangeArrowheads="1"/>
          </p:cNvSpPr>
          <p:nvPr/>
        </p:nvSpPr>
        <p:spPr bwMode="auto">
          <a:xfrm>
            <a:off x="1022164" y="4111625"/>
            <a:ext cx="1066800" cy="1066800"/>
          </a:xfrm>
          <a:prstGeom prst="parallelogram">
            <a:avLst>
              <a:gd name="adj" fmla="val 52231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93288" name="AutoShape 72"/>
          <p:cNvSpPr>
            <a:spLocks noChangeArrowheads="1"/>
          </p:cNvSpPr>
          <p:nvPr/>
        </p:nvSpPr>
        <p:spPr bwMode="auto">
          <a:xfrm flipH="1">
            <a:off x="3231964" y="4116388"/>
            <a:ext cx="1066800" cy="1066800"/>
          </a:xfrm>
          <a:prstGeom prst="parallelogram">
            <a:avLst>
              <a:gd name="adj" fmla="val 52231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7409" name="AutoShape 73"/>
          <p:cNvSpPr>
            <a:spLocks noChangeArrowheads="1"/>
          </p:cNvSpPr>
          <p:nvPr/>
        </p:nvSpPr>
        <p:spPr bwMode="auto">
          <a:xfrm rot="5400000" flipV="1">
            <a:off x="2203264" y="1476375"/>
            <a:ext cx="76200" cy="2438400"/>
          </a:xfrm>
          <a:prstGeom prst="can">
            <a:avLst>
              <a:gd name="adj" fmla="val 800000"/>
            </a:avLst>
          </a:prstGeom>
          <a:solidFill>
            <a:srgbClr val="FFFF00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10" name="Rectangle 74"/>
          <p:cNvSpPr>
            <a:spLocks noChangeArrowheads="1"/>
          </p:cNvSpPr>
          <p:nvPr/>
        </p:nvSpPr>
        <p:spPr bwMode="auto">
          <a:xfrm>
            <a:off x="869764" y="2390775"/>
            <a:ext cx="838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/>
              <a:t>Laser</a:t>
            </a:r>
          </a:p>
        </p:txBody>
      </p:sp>
      <p:sp>
        <p:nvSpPr>
          <p:cNvPr id="57411" name="Rectangle 75"/>
          <p:cNvSpPr>
            <a:spLocks noChangeArrowheads="1"/>
          </p:cNvSpPr>
          <p:nvPr/>
        </p:nvSpPr>
        <p:spPr bwMode="auto">
          <a:xfrm>
            <a:off x="3384364" y="2447925"/>
            <a:ext cx="533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/>
              <a:t>to</a:t>
            </a:r>
          </a:p>
          <a:p>
            <a:pPr algn="ctr" eaLnBrk="1" hangingPunct="1"/>
            <a:r>
              <a:rPr lang="en-US" sz="1200"/>
              <a:t>PMT’s</a:t>
            </a:r>
          </a:p>
        </p:txBody>
      </p:sp>
      <p:sp>
        <p:nvSpPr>
          <p:cNvPr id="393292" name="Text Box 76"/>
          <p:cNvSpPr txBox="1">
            <a:spLocks noChangeArrowheads="1"/>
          </p:cNvSpPr>
          <p:nvPr/>
        </p:nvSpPr>
        <p:spPr bwMode="auto">
          <a:xfrm>
            <a:off x="950726" y="6400800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Sort 1</a:t>
            </a:r>
          </a:p>
        </p:txBody>
      </p:sp>
      <p:sp>
        <p:nvSpPr>
          <p:cNvPr id="393293" name="Text Box 77"/>
          <p:cNvSpPr txBox="1">
            <a:spLocks noChangeArrowheads="1"/>
          </p:cNvSpPr>
          <p:nvPr/>
        </p:nvSpPr>
        <p:spPr bwMode="auto">
          <a:xfrm>
            <a:off x="3382776" y="6400800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Sort 2</a:t>
            </a:r>
          </a:p>
        </p:txBody>
      </p:sp>
      <p:sp>
        <p:nvSpPr>
          <p:cNvPr id="393294" name="Text Box 78"/>
          <p:cNvSpPr txBox="1">
            <a:spLocks noChangeArrowheads="1"/>
          </p:cNvSpPr>
          <p:nvPr/>
        </p:nvSpPr>
        <p:spPr bwMode="auto">
          <a:xfrm>
            <a:off x="2117539" y="6400800"/>
            <a:ext cx="104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Waste</a:t>
            </a:r>
          </a:p>
        </p:txBody>
      </p:sp>
      <p:sp>
        <p:nvSpPr>
          <p:cNvPr id="57415" name="AutoShape 79"/>
          <p:cNvSpPr>
            <a:spLocks noChangeArrowheads="1"/>
          </p:cNvSpPr>
          <p:nvPr/>
        </p:nvSpPr>
        <p:spPr bwMode="auto">
          <a:xfrm rot="1829990" flipH="1">
            <a:off x="2717614" y="2967038"/>
            <a:ext cx="381000" cy="5334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endParaRPr lang="en-US" sz="1800"/>
          </a:p>
        </p:txBody>
      </p:sp>
      <p:sp>
        <p:nvSpPr>
          <p:cNvPr id="393296" name="Text Box 80"/>
          <p:cNvSpPr txBox="1">
            <a:spLocks noChangeArrowheads="1"/>
          </p:cNvSpPr>
          <p:nvPr/>
        </p:nvSpPr>
        <p:spPr bwMode="auto">
          <a:xfrm>
            <a:off x="3049401" y="2938463"/>
            <a:ext cx="2168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Charge droplet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 it leaves</a:t>
            </a:r>
          </a:p>
        </p:txBody>
      </p:sp>
      <p:sp>
        <p:nvSpPr>
          <p:cNvPr id="393297" name="Text Box 81"/>
          <p:cNvSpPr txBox="1">
            <a:spLocks noChangeArrowheads="1"/>
          </p:cNvSpPr>
          <p:nvPr/>
        </p:nvSpPr>
        <p:spPr bwMode="auto">
          <a:xfrm>
            <a:off x="136339" y="4140200"/>
            <a:ext cx="1271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deflection</a:t>
            </a:r>
          </a:p>
          <a:p>
            <a:pPr eaLnBrk="1" hangingPunct="1"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plate</a:t>
            </a:r>
          </a:p>
        </p:txBody>
      </p:sp>
      <p:sp>
        <p:nvSpPr>
          <p:cNvPr id="393298" name="Text Box 82"/>
          <p:cNvSpPr txBox="1">
            <a:spLocks noChangeArrowheads="1"/>
          </p:cNvSpPr>
          <p:nvPr/>
        </p:nvSpPr>
        <p:spPr bwMode="auto">
          <a:xfrm>
            <a:off x="3855851" y="4130675"/>
            <a:ext cx="1271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deflection</a:t>
            </a:r>
          </a:p>
          <a:p>
            <a:pPr eaLnBrk="1" hangingPunct="1">
              <a:defRPr/>
            </a:pPr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plate</a:t>
            </a:r>
          </a:p>
        </p:txBody>
      </p:sp>
      <p:sp>
        <p:nvSpPr>
          <p:cNvPr id="57419" name="Text Box 83"/>
          <p:cNvSpPr txBox="1">
            <a:spLocks noChangeArrowheads="1"/>
          </p:cNvSpPr>
          <p:nvPr/>
        </p:nvSpPr>
        <p:spPr bwMode="auto">
          <a:xfrm>
            <a:off x="1361889" y="4238625"/>
            <a:ext cx="422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3200" b="1"/>
              <a:t>+</a:t>
            </a:r>
          </a:p>
        </p:txBody>
      </p:sp>
      <p:sp>
        <p:nvSpPr>
          <p:cNvPr id="57420" name="Text Box 84"/>
          <p:cNvSpPr txBox="1">
            <a:spLocks noChangeArrowheads="1"/>
          </p:cNvSpPr>
          <p:nvPr/>
        </p:nvSpPr>
        <p:spPr bwMode="auto">
          <a:xfrm>
            <a:off x="3524064" y="4176713"/>
            <a:ext cx="319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3200" b="1"/>
              <a:t>-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 bwMode="auto">
          <a:xfrm>
            <a:off x="3840026" y="0"/>
            <a:ext cx="542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4000" dirty="0">
                <a:solidFill>
                  <a:srgbClr val="FFFF00"/>
                </a:solidFill>
                <a:latin typeface="Apple Chancery"/>
                <a:cs typeface="Apple Chancery"/>
              </a:rPr>
              <a:t>Variations on a Theme</a:t>
            </a:r>
          </a:p>
        </p:txBody>
      </p:sp>
      <p:grpSp>
        <p:nvGrpSpPr>
          <p:cNvPr id="98" name="Group 226"/>
          <p:cNvGrpSpPr/>
          <p:nvPr/>
        </p:nvGrpSpPr>
        <p:grpSpPr>
          <a:xfrm>
            <a:off x="5840712" y="3366631"/>
            <a:ext cx="2292887" cy="2188675"/>
            <a:chOff x="5181600" y="3581400"/>
            <a:chExt cx="3200400" cy="3048000"/>
          </a:xfrm>
        </p:grpSpPr>
        <p:sp>
          <p:nvSpPr>
            <p:cNvPr id="99" name="Oval 98"/>
            <p:cNvSpPr/>
            <p:nvPr/>
          </p:nvSpPr>
          <p:spPr bwMode="auto">
            <a:xfrm>
              <a:off x="5791200" y="6172200"/>
              <a:ext cx="1981200" cy="457200"/>
            </a:xfrm>
            <a:prstGeom prst="ellips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0" name="Isosceles Triangle 99"/>
            <p:cNvSpPr/>
            <p:nvPr/>
          </p:nvSpPr>
          <p:spPr bwMode="auto">
            <a:xfrm>
              <a:off x="6377940" y="5570220"/>
              <a:ext cx="822960" cy="822960"/>
            </a:xfrm>
            <a:prstGeom prst="triangle">
              <a:avLst/>
            </a:prstGeom>
            <a:solidFill>
              <a:srgbClr val="5F5D8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1" name="Bevel 100"/>
            <p:cNvSpPr/>
            <p:nvPr/>
          </p:nvSpPr>
          <p:spPr bwMode="auto">
            <a:xfrm>
              <a:off x="5181600" y="3581400"/>
              <a:ext cx="3200400" cy="2362200"/>
            </a:xfrm>
            <a:prstGeom prst="beve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3"/>
          <a:srcRect l="36629" t="56278" r="34856" b="5564"/>
          <a:stretch/>
        </p:blipFill>
        <p:spPr>
          <a:xfrm>
            <a:off x="6349650" y="3612280"/>
            <a:ext cx="1290087" cy="1194636"/>
          </a:xfrm>
          <a:prstGeom prst="rect">
            <a:avLst/>
          </a:prstGeom>
        </p:spPr>
      </p:pic>
      <p:sp>
        <p:nvSpPr>
          <p:cNvPr id="104" name="Oval 50"/>
          <p:cNvSpPr>
            <a:spLocks noChangeArrowheads="1"/>
          </p:cNvSpPr>
          <p:nvPr/>
        </p:nvSpPr>
        <p:spPr bwMode="auto">
          <a:xfrm>
            <a:off x="2473323" y="2873375"/>
            <a:ext cx="104777" cy="94191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AutoShape 43"/>
          <p:cNvSpPr>
            <a:spLocks noChangeArrowheads="1"/>
          </p:cNvSpPr>
          <p:nvPr/>
        </p:nvSpPr>
        <p:spPr bwMode="auto">
          <a:xfrm flipV="1">
            <a:off x="2482664" y="288925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Oval 55"/>
          <p:cNvSpPr>
            <a:spLocks noChangeArrowheads="1"/>
          </p:cNvSpPr>
          <p:nvPr/>
        </p:nvSpPr>
        <p:spPr bwMode="auto">
          <a:xfrm>
            <a:off x="1580964" y="6267450"/>
            <a:ext cx="123825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AutoShape 58"/>
          <p:cNvSpPr>
            <a:spLocks noChangeArrowheads="1"/>
          </p:cNvSpPr>
          <p:nvPr/>
        </p:nvSpPr>
        <p:spPr bwMode="auto">
          <a:xfrm flipV="1">
            <a:off x="1615889" y="627856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Oval 55"/>
          <p:cNvSpPr>
            <a:spLocks noChangeArrowheads="1"/>
          </p:cNvSpPr>
          <p:nvPr/>
        </p:nvSpPr>
        <p:spPr bwMode="auto">
          <a:xfrm>
            <a:off x="1707964" y="6229350"/>
            <a:ext cx="123825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utoShape 58"/>
          <p:cNvSpPr>
            <a:spLocks noChangeArrowheads="1"/>
          </p:cNvSpPr>
          <p:nvPr/>
        </p:nvSpPr>
        <p:spPr bwMode="auto">
          <a:xfrm flipV="1">
            <a:off x="1742889" y="624046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Oval 55"/>
          <p:cNvSpPr>
            <a:spLocks noChangeArrowheads="1"/>
          </p:cNvSpPr>
          <p:nvPr/>
        </p:nvSpPr>
        <p:spPr bwMode="auto">
          <a:xfrm>
            <a:off x="1676214" y="6321425"/>
            <a:ext cx="123825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AutoShape 58"/>
          <p:cNvSpPr>
            <a:spLocks noChangeArrowheads="1"/>
          </p:cNvSpPr>
          <p:nvPr/>
        </p:nvSpPr>
        <p:spPr bwMode="auto">
          <a:xfrm flipV="1">
            <a:off x="1711139" y="6332538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Oval 55"/>
          <p:cNvSpPr>
            <a:spLocks noChangeArrowheads="1"/>
          </p:cNvSpPr>
          <p:nvPr/>
        </p:nvSpPr>
        <p:spPr bwMode="auto">
          <a:xfrm>
            <a:off x="1628589" y="6197600"/>
            <a:ext cx="123825" cy="1095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AutoShape 58"/>
          <p:cNvSpPr>
            <a:spLocks noChangeArrowheads="1"/>
          </p:cNvSpPr>
          <p:nvPr/>
        </p:nvSpPr>
        <p:spPr bwMode="auto">
          <a:xfrm flipV="1">
            <a:off x="1663514" y="6208713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Oval 65"/>
          <p:cNvSpPr>
            <a:spLocks noChangeArrowheads="1"/>
          </p:cNvSpPr>
          <p:nvPr/>
        </p:nvSpPr>
        <p:spPr bwMode="auto">
          <a:xfrm>
            <a:off x="3589151" y="6310313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AutoShape 66"/>
          <p:cNvSpPr>
            <a:spLocks noChangeArrowheads="1"/>
          </p:cNvSpPr>
          <p:nvPr/>
        </p:nvSpPr>
        <p:spPr bwMode="auto">
          <a:xfrm flipV="1">
            <a:off x="3624076" y="6321425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Oval 65"/>
          <p:cNvSpPr>
            <a:spLocks noChangeArrowheads="1"/>
          </p:cNvSpPr>
          <p:nvPr/>
        </p:nvSpPr>
        <p:spPr bwMode="auto">
          <a:xfrm>
            <a:off x="3452626" y="6294438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AutoShape 66"/>
          <p:cNvSpPr>
            <a:spLocks noChangeArrowheads="1"/>
          </p:cNvSpPr>
          <p:nvPr/>
        </p:nvSpPr>
        <p:spPr bwMode="auto">
          <a:xfrm flipV="1">
            <a:off x="3487551" y="6305550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Oval 65"/>
          <p:cNvSpPr>
            <a:spLocks noChangeArrowheads="1"/>
          </p:cNvSpPr>
          <p:nvPr/>
        </p:nvSpPr>
        <p:spPr bwMode="auto">
          <a:xfrm>
            <a:off x="3503426" y="6335713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AutoShape 66"/>
          <p:cNvSpPr>
            <a:spLocks noChangeArrowheads="1"/>
          </p:cNvSpPr>
          <p:nvPr/>
        </p:nvSpPr>
        <p:spPr bwMode="auto">
          <a:xfrm flipV="1">
            <a:off x="3538351" y="6346825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Oval 65"/>
          <p:cNvSpPr>
            <a:spLocks noChangeArrowheads="1"/>
          </p:cNvSpPr>
          <p:nvPr/>
        </p:nvSpPr>
        <p:spPr bwMode="auto">
          <a:xfrm>
            <a:off x="3532001" y="6240463"/>
            <a:ext cx="123825" cy="109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AutoShape 66"/>
          <p:cNvSpPr>
            <a:spLocks noChangeArrowheads="1"/>
          </p:cNvSpPr>
          <p:nvPr/>
        </p:nvSpPr>
        <p:spPr bwMode="auto">
          <a:xfrm flipV="1">
            <a:off x="3566926" y="6251575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085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6000" dirty="0">
                <a:solidFill>
                  <a:srgbClr val="FFFF00"/>
                </a:solidFill>
                <a:latin typeface="Apple Chancery"/>
                <a:cs typeface="Apple Chancery"/>
              </a:rPr>
              <a:t>FACS Data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18967" y="1306038"/>
            <a:ext cx="1862087" cy="1894574"/>
            <a:chOff x="192088" y="1546225"/>
            <a:chExt cx="2214562" cy="2187575"/>
          </a:xfrm>
        </p:grpSpPr>
        <p:pic>
          <p:nvPicPr>
            <p:cNvPr id="13" name="Picture 9" descr="tmp_3288_3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088" y="1546225"/>
              <a:ext cx="2214562" cy="218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679450" y="2165350"/>
              <a:ext cx="981075" cy="1214438"/>
            </a:xfrm>
            <a:custGeom>
              <a:avLst/>
              <a:gdLst/>
              <a:ahLst/>
              <a:cxnLst>
                <a:cxn ang="0">
                  <a:pos x="0" y="627"/>
                </a:cxn>
                <a:cxn ang="0">
                  <a:pos x="43" y="713"/>
                </a:cxn>
                <a:cxn ang="0">
                  <a:pos x="112" y="739"/>
                </a:cxn>
                <a:cxn ang="0">
                  <a:pos x="292" y="696"/>
                </a:cxn>
                <a:cxn ang="0">
                  <a:pos x="559" y="430"/>
                </a:cxn>
                <a:cxn ang="0">
                  <a:pos x="593" y="352"/>
                </a:cxn>
                <a:cxn ang="0">
                  <a:pos x="541" y="60"/>
                </a:cxn>
                <a:cxn ang="0">
                  <a:pos x="258" y="0"/>
                </a:cxn>
                <a:cxn ang="0">
                  <a:pos x="69" y="103"/>
                </a:cxn>
                <a:cxn ang="0">
                  <a:pos x="8" y="456"/>
                </a:cxn>
                <a:cxn ang="0">
                  <a:pos x="0" y="627"/>
                </a:cxn>
              </a:cxnLst>
              <a:rect l="0" t="0" r="r" b="b"/>
              <a:pathLst>
                <a:path w="593" h="739">
                  <a:moveTo>
                    <a:pt x="0" y="627"/>
                  </a:moveTo>
                  <a:lnTo>
                    <a:pt x="43" y="713"/>
                  </a:lnTo>
                  <a:lnTo>
                    <a:pt x="112" y="739"/>
                  </a:lnTo>
                  <a:lnTo>
                    <a:pt x="292" y="696"/>
                  </a:lnTo>
                  <a:lnTo>
                    <a:pt x="559" y="430"/>
                  </a:lnTo>
                  <a:lnTo>
                    <a:pt x="593" y="352"/>
                  </a:lnTo>
                  <a:lnTo>
                    <a:pt x="541" y="60"/>
                  </a:lnTo>
                  <a:lnTo>
                    <a:pt x="258" y="0"/>
                  </a:lnTo>
                  <a:lnTo>
                    <a:pt x="69" y="103"/>
                  </a:lnTo>
                  <a:lnTo>
                    <a:pt x="8" y="456"/>
                  </a:lnTo>
                  <a:lnTo>
                    <a:pt x="0" y="6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33425" y="4081465"/>
            <a:ext cx="2056973" cy="1880826"/>
            <a:chOff x="-28575" y="4457700"/>
            <a:chExt cx="2446338" cy="2171700"/>
          </a:xfrm>
        </p:grpSpPr>
        <p:grpSp>
          <p:nvGrpSpPr>
            <p:cNvPr id="16" name="Group 12"/>
            <p:cNvGrpSpPr>
              <a:grpSpLocks/>
            </p:cNvGrpSpPr>
            <p:nvPr/>
          </p:nvGrpSpPr>
          <p:grpSpPr bwMode="auto">
            <a:xfrm>
              <a:off x="-28575" y="4457700"/>
              <a:ext cx="2446338" cy="2171700"/>
              <a:chOff x="54" y="2469"/>
              <a:chExt cx="1541" cy="1368"/>
            </a:xfrm>
          </p:grpSpPr>
          <p:pic>
            <p:nvPicPr>
              <p:cNvPr id="18" name="Picture 13" descr="tmp_3288_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3" y="2477"/>
                <a:ext cx="1512" cy="13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 useBgFill="1"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54" y="2469"/>
                <a:ext cx="154" cy="1368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36600" y="5002213"/>
              <a:ext cx="981075" cy="1214437"/>
            </a:xfrm>
            <a:custGeom>
              <a:avLst/>
              <a:gdLst/>
              <a:ahLst/>
              <a:cxnLst>
                <a:cxn ang="0">
                  <a:pos x="0" y="627"/>
                </a:cxn>
                <a:cxn ang="0">
                  <a:pos x="43" y="713"/>
                </a:cxn>
                <a:cxn ang="0">
                  <a:pos x="112" y="739"/>
                </a:cxn>
                <a:cxn ang="0">
                  <a:pos x="292" y="696"/>
                </a:cxn>
                <a:cxn ang="0">
                  <a:pos x="559" y="430"/>
                </a:cxn>
                <a:cxn ang="0">
                  <a:pos x="593" y="352"/>
                </a:cxn>
                <a:cxn ang="0">
                  <a:pos x="541" y="60"/>
                </a:cxn>
                <a:cxn ang="0">
                  <a:pos x="258" y="0"/>
                </a:cxn>
                <a:cxn ang="0">
                  <a:pos x="69" y="103"/>
                </a:cxn>
                <a:cxn ang="0">
                  <a:pos x="8" y="456"/>
                </a:cxn>
                <a:cxn ang="0">
                  <a:pos x="0" y="627"/>
                </a:cxn>
              </a:cxnLst>
              <a:rect l="0" t="0" r="r" b="b"/>
              <a:pathLst>
                <a:path w="593" h="739">
                  <a:moveTo>
                    <a:pt x="0" y="627"/>
                  </a:moveTo>
                  <a:lnTo>
                    <a:pt x="43" y="713"/>
                  </a:lnTo>
                  <a:lnTo>
                    <a:pt x="112" y="739"/>
                  </a:lnTo>
                  <a:lnTo>
                    <a:pt x="292" y="696"/>
                  </a:lnTo>
                  <a:lnTo>
                    <a:pt x="559" y="430"/>
                  </a:lnTo>
                  <a:lnTo>
                    <a:pt x="593" y="352"/>
                  </a:lnTo>
                  <a:lnTo>
                    <a:pt x="541" y="60"/>
                  </a:lnTo>
                  <a:lnTo>
                    <a:pt x="258" y="0"/>
                  </a:lnTo>
                  <a:lnTo>
                    <a:pt x="69" y="103"/>
                  </a:lnTo>
                  <a:lnTo>
                    <a:pt x="8" y="456"/>
                  </a:lnTo>
                  <a:lnTo>
                    <a:pt x="0" y="6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2758362" y="4084206"/>
            <a:ext cx="2622940" cy="2459647"/>
            <a:chOff x="1481" y="2361"/>
            <a:chExt cx="1965" cy="1789"/>
          </a:xfrm>
        </p:grpSpPr>
        <p:grpSp>
          <p:nvGrpSpPr>
            <p:cNvPr id="21" name="Group 18"/>
            <p:cNvGrpSpPr>
              <a:grpSpLocks/>
            </p:cNvGrpSpPr>
            <p:nvPr/>
          </p:nvGrpSpPr>
          <p:grpSpPr bwMode="auto">
            <a:xfrm>
              <a:off x="1481" y="2361"/>
              <a:ext cx="1965" cy="1789"/>
              <a:chOff x="1544" y="2433"/>
              <a:chExt cx="1965" cy="1789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544" y="2433"/>
                <a:ext cx="1965" cy="1789"/>
                <a:chOff x="1616" y="2424"/>
                <a:chExt cx="1965" cy="1789"/>
              </a:xfrm>
            </p:grpSpPr>
            <p:pic>
              <p:nvPicPr>
                <p:cNvPr id="26" name="Picture 20" descr="tmp_3288_66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1616" y="2429"/>
                  <a:ext cx="1965" cy="17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</p:pic>
            <p:sp useBgFill="1"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1616" y="2424"/>
                  <a:ext cx="137" cy="1789"/>
                </a:xfrm>
                <a:prstGeom prst="rect">
                  <a:avLst/>
                </a:prstGeom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FFFF00"/>
                    </a:solidFill>
                  </a:endParaRPr>
                </a:p>
              </p:txBody>
            </p:sp>
          </p:grp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2869" y="3081"/>
                <a:ext cx="478" cy="87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2558" y="3445"/>
                <a:ext cx="310" cy="51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2624" y="2603"/>
              <a:ext cx="697" cy="788"/>
            </a:xfrm>
            <a:custGeom>
              <a:avLst/>
              <a:gdLst/>
              <a:ahLst/>
              <a:cxnLst>
                <a:cxn ang="0">
                  <a:pos x="25" y="565"/>
                </a:cxn>
                <a:cxn ang="0">
                  <a:pos x="19" y="673"/>
                </a:cxn>
                <a:cxn ang="0">
                  <a:pos x="85" y="733"/>
                </a:cxn>
                <a:cxn ang="0">
                  <a:pos x="235" y="745"/>
                </a:cxn>
                <a:cxn ang="0">
                  <a:pos x="541" y="685"/>
                </a:cxn>
                <a:cxn ang="0">
                  <a:pos x="697" y="163"/>
                </a:cxn>
                <a:cxn ang="0">
                  <a:pos x="577" y="13"/>
                </a:cxn>
                <a:cxn ang="0">
                  <a:pos x="433" y="85"/>
                </a:cxn>
                <a:cxn ang="0">
                  <a:pos x="331" y="187"/>
                </a:cxn>
                <a:cxn ang="0">
                  <a:pos x="169" y="367"/>
                </a:cxn>
                <a:cxn ang="0">
                  <a:pos x="25" y="565"/>
                </a:cxn>
              </a:cxnLst>
              <a:rect l="0" t="0" r="r" b="b"/>
              <a:pathLst>
                <a:path w="703" h="782">
                  <a:moveTo>
                    <a:pt x="25" y="565"/>
                  </a:moveTo>
                  <a:cubicBezTo>
                    <a:pt x="0" y="616"/>
                    <a:pt x="9" y="645"/>
                    <a:pt x="19" y="673"/>
                  </a:cubicBezTo>
                  <a:cubicBezTo>
                    <a:pt x="29" y="701"/>
                    <a:pt x="49" y="721"/>
                    <a:pt x="85" y="733"/>
                  </a:cubicBezTo>
                  <a:cubicBezTo>
                    <a:pt x="121" y="745"/>
                    <a:pt x="159" y="753"/>
                    <a:pt x="235" y="745"/>
                  </a:cubicBezTo>
                  <a:cubicBezTo>
                    <a:pt x="311" y="737"/>
                    <a:pt x="464" y="782"/>
                    <a:pt x="541" y="685"/>
                  </a:cubicBezTo>
                  <a:cubicBezTo>
                    <a:pt x="618" y="588"/>
                    <a:pt x="691" y="275"/>
                    <a:pt x="697" y="163"/>
                  </a:cubicBezTo>
                  <a:cubicBezTo>
                    <a:pt x="703" y="51"/>
                    <a:pt x="621" y="26"/>
                    <a:pt x="577" y="13"/>
                  </a:cubicBezTo>
                  <a:cubicBezTo>
                    <a:pt x="533" y="0"/>
                    <a:pt x="474" y="56"/>
                    <a:pt x="433" y="85"/>
                  </a:cubicBezTo>
                  <a:cubicBezTo>
                    <a:pt x="392" y="114"/>
                    <a:pt x="375" y="140"/>
                    <a:pt x="331" y="187"/>
                  </a:cubicBezTo>
                  <a:cubicBezTo>
                    <a:pt x="287" y="234"/>
                    <a:pt x="219" y="306"/>
                    <a:pt x="169" y="367"/>
                  </a:cubicBezTo>
                  <a:cubicBezTo>
                    <a:pt x="119" y="428"/>
                    <a:pt x="50" y="514"/>
                    <a:pt x="25" y="565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2937229" y="1290118"/>
            <a:ext cx="2465430" cy="2450023"/>
            <a:chOff x="1615" y="551"/>
            <a:chExt cx="1847" cy="1782"/>
          </a:xfrm>
        </p:grpSpPr>
        <p:grpSp>
          <p:nvGrpSpPr>
            <p:cNvPr id="29" name="Group 26"/>
            <p:cNvGrpSpPr>
              <a:grpSpLocks/>
            </p:cNvGrpSpPr>
            <p:nvPr/>
          </p:nvGrpSpPr>
          <p:grpSpPr bwMode="auto">
            <a:xfrm>
              <a:off x="1615" y="551"/>
              <a:ext cx="1847" cy="1782"/>
              <a:chOff x="1678" y="623"/>
              <a:chExt cx="1847" cy="1782"/>
            </a:xfrm>
          </p:grpSpPr>
          <p:pic>
            <p:nvPicPr>
              <p:cNvPr id="31" name="Picture 27" descr="tmp_3288_5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678" y="623"/>
                <a:ext cx="1847" cy="178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2887" y="1275"/>
                <a:ext cx="478" cy="86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2588" y="1645"/>
                <a:ext cx="298" cy="49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642" y="801"/>
              <a:ext cx="697" cy="788"/>
            </a:xfrm>
            <a:custGeom>
              <a:avLst/>
              <a:gdLst/>
              <a:ahLst/>
              <a:cxnLst>
                <a:cxn ang="0">
                  <a:pos x="25" y="565"/>
                </a:cxn>
                <a:cxn ang="0">
                  <a:pos x="19" y="673"/>
                </a:cxn>
                <a:cxn ang="0">
                  <a:pos x="85" y="733"/>
                </a:cxn>
                <a:cxn ang="0">
                  <a:pos x="235" y="745"/>
                </a:cxn>
                <a:cxn ang="0">
                  <a:pos x="541" y="685"/>
                </a:cxn>
                <a:cxn ang="0">
                  <a:pos x="697" y="163"/>
                </a:cxn>
                <a:cxn ang="0">
                  <a:pos x="577" y="13"/>
                </a:cxn>
                <a:cxn ang="0">
                  <a:pos x="433" y="85"/>
                </a:cxn>
                <a:cxn ang="0">
                  <a:pos x="331" y="187"/>
                </a:cxn>
                <a:cxn ang="0">
                  <a:pos x="169" y="367"/>
                </a:cxn>
                <a:cxn ang="0">
                  <a:pos x="25" y="565"/>
                </a:cxn>
              </a:cxnLst>
              <a:rect l="0" t="0" r="r" b="b"/>
              <a:pathLst>
                <a:path w="703" h="782">
                  <a:moveTo>
                    <a:pt x="25" y="565"/>
                  </a:moveTo>
                  <a:cubicBezTo>
                    <a:pt x="0" y="616"/>
                    <a:pt x="9" y="645"/>
                    <a:pt x="19" y="673"/>
                  </a:cubicBezTo>
                  <a:cubicBezTo>
                    <a:pt x="29" y="701"/>
                    <a:pt x="49" y="721"/>
                    <a:pt x="85" y="733"/>
                  </a:cubicBezTo>
                  <a:cubicBezTo>
                    <a:pt x="121" y="745"/>
                    <a:pt x="159" y="753"/>
                    <a:pt x="235" y="745"/>
                  </a:cubicBezTo>
                  <a:cubicBezTo>
                    <a:pt x="311" y="737"/>
                    <a:pt x="464" y="782"/>
                    <a:pt x="541" y="685"/>
                  </a:cubicBezTo>
                  <a:cubicBezTo>
                    <a:pt x="618" y="588"/>
                    <a:pt x="691" y="275"/>
                    <a:pt x="697" y="163"/>
                  </a:cubicBezTo>
                  <a:cubicBezTo>
                    <a:pt x="703" y="51"/>
                    <a:pt x="621" y="26"/>
                    <a:pt x="577" y="13"/>
                  </a:cubicBezTo>
                  <a:cubicBezTo>
                    <a:pt x="533" y="0"/>
                    <a:pt x="474" y="56"/>
                    <a:pt x="433" y="85"/>
                  </a:cubicBezTo>
                  <a:cubicBezTo>
                    <a:pt x="392" y="114"/>
                    <a:pt x="375" y="140"/>
                    <a:pt x="331" y="187"/>
                  </a:cubicBezTo>
                  <a:cubicBezTo>
                    <a:pt x="287" y="234"/>
                    <a:pt x="219" y="306"/>
                    <a:pt x="169" y="367"/>
                  </a:cubicBezTo>
                  <a:cubicBezTo>
                    <a:pt x="119" y="428"/>
                    <a:pt x="50" y="514"/>
                    <a:pt x="25" y="565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223747" y="1026885"/>
            <a:ext cx="267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99985" y="1014790"/>
            <a:ext cx="26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189086" y="1109066"/>
            <a:ext cx="3192914" cy="2480815"/>
            <a:chOff x="5189086" y="1109066"/>
            <a:chExt cx="3192914" cy="2480815"/>
          </a:xfrm>
        </p:grpSpPr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6">
              <a:lum bright="-4000" contrast="4000"/>
            </a:blip>
            <a:srcRect/>
            <a:stretch>
              <a:fillRect/>
            </a:stretch>
          </p:blipFill>
          <p:spPr bwMode="auto">
            <a:xfrm>
              <a:off x="5698992" y="1403834"/>
              <a:ext cx="2683008" cy="2186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cxnSp>
          <p:nvCxnSpPr>
            <p:cNvPr id="36" name="Straight Connector 35"/>
            <p:cNvCxnSpPr/>
            <p:nvPr/>
          </p:nvCxnSpPr>
          <p:spPr>
            <a:xfrm rot="5400000" flipH="1" flipV="1">
              <a:off x="5052688" y="1540232"/>
              <a:ext cx="782701" cy="5099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189086" y="3378550"/>
              <a:ext cx="509906" cy="2113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709162" y="1109066"/>
              <a:ext cx="263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227060" y="3811978"/>
            <a:ext cx="274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43978" y="3820180"/>
            <a:ext cx="250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525677" y="3612440"/>
            <a:ext cx="3932524" cy="3702760"/>
            <a:chOff x="4525677" y="3612440"/>
            <a:chExt cx="3932524" cy="3702760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5486351" y="5041161"/>
              <a:ext cx="2827169" cy="2274039"/>
              <a:chOff x="3522" y="2945"/>
              <a:chExt cx="2118" cy="1654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7">
                <a:lum bright="2000"/>
              </a:blip>
              <a:srcRect/>
              <a:stretch>
                <a:fillRect/>
              </a:stretch>
            </p:blipFill>
            <p:spPr bwMode="auto">
              <a:xfrm>
                <a:off x="3561" y="2977"/>
                <a:ext cx="2010" cy="1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 useBgFill="1"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3522" y="2949"/>
                <a:ext cx="511" cy="165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 useBgFill="1"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5322" y="2976"/>
                <a:ext cx="318" cy="1607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 useBgFill="1"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3646" y="4129"/>
                <a:ext cx="1918" cy="397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 useBgFill="1"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717" y="2945"/>
                <a:ext cx="1918" cy="289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8">
              <a:lum bright="8000" contrast="-14000"/>
            </a:blip>
            <a:srcRect/>
            <a:stretch>
              <a:fillRect/>
            </a:stretch>
          </p:blipFill>
          <p:spPr bwMode="auto">
            <a:xfrm>
              <a:off x="6156839" y="3709236"/>
              <a:ext cx="1729939" cy="1440866"/>
            </a:xfrm>
            <a:prstGeom prst="rect">
              <a:avLst/>
            </a:prstGeom>
            <a:solidFill>
              <a:srgbClr val="2D2883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" name="Rectangle 33"/>
            <p:cNvSpPr/>
            <p:nvPr/>
          </p:nvSpPr>
          <p:spPr>
            <a:xfrm>
              <a:off x="6163513" y="3886200"/>
              <a:ext cx="1721930" cy="12460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169617" y="5436880"/>
              <a:ext cx="1721930" cy="12261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5126350" y="4025476"/>
              <a:ext cx="1030489" cy="447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4525677" y="5436880"/>
              <a:ext cx="1641332" cy="634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549704" y="6172638"/>
              <a:ext cx="1617305" cy="4904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5791201" y="5133220"/>
              <a:ext cx="2514600" cy="24102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95566" y="5145237"/>
              <a:ext cx="2777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G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4881983" y="5132248"/>
              <a:ext cx="1313583" cy="2925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5943601" y="3657271"/>
              <a:ext cx="2514600" cy="24102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171331" y="3612440"/>
              <a:ext cx="244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65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2FF9A04-2D1D-5142-A0B1-F6620E6D4D96}"/>
              </a:ext>
            </a:extLst>
          </p:cNvPr>
          <p:cNvSpPr/>
          <p:nvPr/>
        </p:nvSpPr>
        <p:spPr bwMode="auto">
          <a:xfrm>
            <a:off x="3393902" y="4139514"/>
            <a:ext cx="5045763" cy="25304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38810" y="1389512"/>
            <a:ext cx="4617395" cy="23230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8126" cy="1143000"/>
          </a:xfrm>
        </p:spPr>
        <p:txBody>
          <a:bodyPr/>
          <a:lstStyle/>
          <a:p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RIC Flow </a:t>
            </a:r>
            <a:r>
              <a:rPr lang="en-US" dirty="0" err="1">
                <a:solidFill>
                  <a:srgbClr val="FAFC00"/>
                </a:solidFill>
                <a:latin typeface="Apple Chancery"/>
                <a:cs typeface="Apple Chancery"/>
              </a:rPr>
              <a:t>Cytometry</a:t>
            </a:r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 Equipment</a:t>
            </a:r>
            <a:endParaRPr lang="en-US" dirty="0"/>
          </a:p>
        </p:txBody>
      </p:sp>
      <p:pic>
        <p:nvPicPr>
          <p:cNvPr id="3" name="Content Placeholder 3"/>
          <p:cNvPicPr>
            <a:picLocks noGrp="1" noChangeAspect="1"/>
          </p:cNvPicPr>
          <p:nvPr/>
        </p:nvPicPr>
        <p:blipFill>
          <a:blip r:embed="rId2"/>
          <a:srcRect l="1994" r="1994"/>
          <a:stretch>
            <a:fillRect/>
          </a:stretch>
        </p:blipFill>
        <p:spPr>
          <a:xfrm>
            <a:off x="3671657" y="4445443"/>
            <a:ext cx="3952519" cy="21737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3944" y="1693468"/>
            <a:ext cx="2800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solidFill>
                  <a:srgbClr val="FFFF00"/>
                </a:solidFill>
              </a:rPr>
              <a:t>Cytoflex</a:t>
            </a:r>
            <a:r>
              <a:rPr lang="en-US" sz="1800" dirty="0">
                <a:solidFill>
                  <a:srgbClr val="FFFF00"/>
                </a:solidFill>
              </a:rPr>
              <a:t> Flow Cytometer</a:t>
            </a:r>
          </a:p>
          <a:p>
            <a:r>
              <a:rPr lang="en-US" sz="1800" dirty="0">
                <a:solidFill>
                  <a:srgbClr val="FFFF00"/>
                </a:solidFill>
              </a:rPr>
              <a:t>   4 laser, 13 color</a:t>
            </a:r>
          </a:p>
          <a:p>
            <a:r>
              <a:rPr lang="en-US" sz="1800" dirty="0">
                <a:solidFill>
                  <a:srgbClr val="FFFF00"/>
                </a:solidFill>
              </a:rPr>
              <a:t>Technician-run</a:t>
            </a:r>
          </a:p>
          <a:p>
            <a:r>
              <a:rPr lang="en-US" sz="1800" dirty="0">
                <a:solidFill>
                  <a:srgbClr val="FFFF00"/>
                </a:solidFill>
              </a:rPr>
              <a:t>Fall Semester Flow Class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877" y="5015692"/>
            <a:ext cx="2519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solidFill>
                  <a:srgbClr val="FFFF00"/>
                </a:solidFill>
              </a:rPr>
              <a:t>Accuri</a:t>
            </a:r>
            <a:r>
              <a:rPr lang="en-US" sz="1800" dirty="0">
                <a:solidFill>
                  <a:srgbClr val="FFFF00"/>
                </a:solidFill>
              </a:rPr>
              <a:t> Flow Cytometer</a:t>
            </a:r>
          </a:p>
          <a:p>
            <a:r>
              <a:rPr lang="en-US" sz="1800" dirty="0">
                <a:solidFill>
                  <a:srgbClr val="FFFF00"/>
                </a:solidFill>
              </a:rPr>
              <a:t>   2 laser, 4 color</a:t>
            </a:r>
          </a:p>
          <a:p>
            <a:r>
              <a:rPr lang="en-US" sz="1800" dirty="0">
                <a:solidFill>
                  <a:srgbClr val="FFFF00"/>
                </a:solidFill>
              </a:rPr>
              <a:t>   Fixed-voltage</a:t>
            </a:r>
          </a:p>
          <a:p>
            <a:r>
              <a:rPr lang="en-US" sz="1800" dirty="0">
                <a:solidFill>
                  <a:srgbClr val="FFFF00"/>
                </a:solidFill>
              </a:rPr>
              <a:t>   Student-run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2F158C-6562-CD4B-9A6D-7EA82FC668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72" b="13128"/>
          <a:stretch/>
        </p:blipFill>
        <p:spPr>
          <a:xfrm>
            <a:off x="1173891" y="1408668"/>
            <a:ext cx="2693773" cy="227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197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1-29 at 6.35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1" y="1820332"/>
            <a:ext cx="6777814" cy="48747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11667"/>
            <a:ext cx="7772400" cy="154093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RIC Facility website</a:t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  <a:t>http://</a:t>
            </a:r>
            <a:r>
              <a:rPr lang="en-US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  <a:t>ricfacility.byu.edu</a:t>
            </a:r>
            <a:endParaRPr lang="en-US" dirty="0">
              <a:cs typeface="Apple Chancer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Hydrodynamic Focusing</a:t>
            </a:r>
            <a:endParaRPr lang="en-US" dirty="0"/>
          </a:p>
        </p:txBody>
      </p:sp>
      <p:pic>
        <p:nvPicPr>
          <p:cNvPr id="53" name="HydroDFocus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  <p:sp>
        <p:nvSpPr>
          <p:cNvPr id="4" name="Text Box 44"/>
          <p:cNvSpPr txBox="1">
            <a:spLocks noChangeArrowheads="1"/>
          </p:cNvSpPr>
          <p:nvPr/>
        </p:nvSpPr>
        <p:spPr bwMode="auto">
          <a:xfrm>
            <a:off x="6863074" y="2552822"/>
            <a:ext cx="1133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cs typeface="+mn-cs"/>
              </a:rPr>
              <a:t>Flow Cell</a:t>
            </a:r>
          </a:p>
        </p:txBody>
      </p:sp>
    </p:spTree>
    <p:extLst>
      <p:ext uri="{BB962C8B-B14F-4D97-AF65-F5344CB8AC3E}">
        <p14:creationId xmlns:p14="http://schemas.microsoft.com/office/powerpoint/2010/main" val="247036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3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0E28F-360C-194F-A67E-0E25418F9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43" y="275967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RIC Facility Scheduler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6C47F0-8FA9-B943-A854-F0614559A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4196"/>
            <a:ext cx="9144000" cy="524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513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85748"/>
            <a:ext cx="7772400" cy="2032002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  <a:t>RIC Facility Scheduler</a:t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pple Chancery"/>
                <a:cs typeface="Apple Chancery"/>
              </a:rPr>
            </a:b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  <a:t>http://</a:t>
            </a:r>
            <a:r>
              <a:rPr lang="en-US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  <a:t>ricfacility.byu.edu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  <a:t/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pple Chancery"/>
              </a:rPr>
            </a:br>
            <a:endParaRPr lang="en-US" dirty="0">
              <a:cs typeface="Apple Chancery"/>
            </a:endParaRPr>
          </a:p>
        </p:txBody>
      </p:sp>
      <p:pic>
        <p:nvPicPr>
          <p:cNvPr id="4" name="Picture 3" descr="Screen Shot 2014-01-29 at 6.42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4400"/>
            <a:ext cx="9144000" cy="29936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A7F794-052B-F542-A5A7-A192F1C36C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" r="819" b="2426"/>
          <a:stretch/>
        </p:blipFill>
        <p:spPr>
          <a:xfrm>
            <a:off x="457200" y="1927653"/>
            <a:ext cx="4250724" cy="147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547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79" y="7537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The Art of </a:t>
            </a:r>
            <a:b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</a:br>
            <a:r>
              <a:rPr lang="en-US" dirty="0">
                <a:solidFill>
                  <a:srgbClr val="FAFC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AFC00"/>
                </a:solidFill>
                <a:latin typeface="Apple Chancery"/>
                <a:cs typeface="Apple Chancery"/>
              </a:rPr>
              <a:t>Cytometry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42" y="2295111"/>
            <a:ext cx="2996750" cy="2996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144" y="1778590"/>
            <a:ext cx="3801094" cy="2150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0500" y="4182559"/>
            <a:ext cx="3487268" cy="246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7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Hydrodynamic Focusing</a:t>
            </a:r>
            <a:endParaRPr lang="en-US" dirty="0"/>
          </a:p>
        </p:txBody>
      </p:sp>
      <p:sp>
        <p:nvSpPr>
          <p:cNvPr id="43" name="AutoShape 4"/>
          <p:cNvSpPr>
            <a:spLocks noChangeArrowheads="1"/>
          </p:cNvSpPr>
          <p:nvPr/>
        </p:nvSpPr>
        <p:spPr bwMode="auto">
          <a:xfrm>
            <a:off x="4025900" y="4694767"/>
            <a:ext cx="112713" cy="9794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5"/>
          <p:cNvGrpSpPr>
            <a:grpSpLocks/>
          </p:cNvGrpSpPr>
          <p:nvPr/>
        </p:nvGrpSpPr>
        <p:grpSpPr bwMode="auto">
          <a:xfrm>
            <a:off x="3030538" y="2262716"/>
            <a:ext cx="2116137" cy="3420533"/>
            <a:chOff x="693" y="1923"/>
            <a:chExt cx="1632" cy="2253"/>
          </a:xfrm>
        </p:grpSpPr>
        <p:sp>
          <p:nvSpPr>
            <p:cNvPr id="45" name="AutoShape 6"/>
            <p:cNvSpPr>
              <a:spLocks noChangeArrowheads="1"/>
            </p:cNvSpPr>
            <p:nvPr/>
          </p:nvSpPr>
          <p:spPr bwMode="auto">
            <a:xfrm>
              <a:off x="693" y="1968"/>
              <a:ext cx="1632" cy="12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885" y="1968"/>
              <a:ext cx="1248" cy="12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8"/>
            <p:cNvSpPr>
              <a:spLocks noChangeArrowheads="1"/>
            </p:cNvSpPr>
            <p:nvPr/>
          </p:nvSpPr>
          <p:spPr bwMode="auto">
            <a:xfrm>
              <a:off x="1104" y="3264"/>
              <a:ext cx="816" cy="91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9"/>
            <p:cNvSpPr>
              <a:spLocks noChangeArrowheads="1"/>
            </p:cNvSpPr>
            <p:nvPr/>
          </p:nvSpPr>
          <p:spPr bwMode="auto">
            <a:xfrm>
              <a:off x="1200" y="3264"/>
              <a:ext cx="624" cy="91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10"/>
            <p:cNvSpPr>
              <a:spLocks noChangeArrowheads="1"/>
            </p:cNvSpPr>
            <p:nvPr/>
          </p:nvSpPr>
          <p:spPr bwMode="auto">
            <a:xfrm flipV="1">
              <a:off x="1308" y="1923"/>
              <a:ext cx="393" cy="528"/>
            </a:xfrm>
            <a:prstGeom prst="can">
              <a:avLst>
                <a:gd name="adj" fmla="val 335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1305" y="2400"/>
              <a:ext cx="144" cy="1776"/>
            </a:xfrm>
            <a:custGeom>
              <a:avLst/>
              <a:gdLst>
                <a:gd name="T0" fmla="*/ 0 w 144"/>
                <a:gd name="T1" fmla="*/ 0 h 1776"/>
                <a:gd name="T2" fmla="*/ 144 w 144"/>
                <a:gd name="T3" fmla="*/ 768 h 1776"/>
                <a:gd name="T4" fmla="*/ 144 w 144"/>
                <a:gd name="T5" fmla="*/ 1776 h 1776"/>
                <a:gd name="T6" fmla="*/ 0 60000 65536"/>
                <a:gd name="T7" fmla="*/ 0 60000 65536"/>
                <a:gd name="T8" fmla="*/ 0 60000 65536"/>
                <a:gd name="T9" fmla="*/ 0 w 144"/>
                <a:gd name="T10" fmla="*/ 0 h 1776"/>
                <a:gd name="T11" fmla="*/ 144 w 144"/>
                <a:gd name="T12" fmla="*/ 1776 h 1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776">
                  <a:moveTo>
                    <a:pt x="0" y="0"/>
                  </a:moveTo>
                  <a:lnTo>
                    <a:pt x="144" y="768"/>
                  </a:lnTo>
                  <a:lnTo>
                    <a:pt x="144" y="177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 flipH="1">
              <a:off x="1554" y="2400"/>
              <a:ext cx="144" cy="1776"/>
            </a:xfrm>
            <a:custGeom>
              <a:avLst/>
              <a:gdLst>
                <a:gd name="T0" fmla="*/ 0 w 144"/>
                <a:gd name="T1" fmla="*/ 0 h 1776"/>
                <a:gd name="T2" fmla="*/ 144 w 144"/>
                <a:gd name="T3" fmla="*/ 768 h 1776"/>
                <a:gd name="T4" fmla="*/ 144 w 144"/>
                <a:gd name="T5" fmla="*/ 1776 h 1776"/>
                <a:gd name="T6" fmla="*/ 0 60000 65536"/>
                <a:gd name="T7" fmla="*/ 0 60000 65536"/>
                <a:gd name="T8" fmla="*/ 0 60000 65536"/>
                <a:gd name="T9" fmla="*/ 0 w 144"/>
                <a:gd name="T10" fmla="*/ 0 h 1776"/>
                <a:gd name="T11" fmla="*/ 144 w 144"/>
                <a:gd name="T12" fmla="*/ 1776 h 1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776">
                  <a:moveTo>
                    <a:pt x="0" y="0"/>
                  </a:moveTo>
                  <a:lnTo>
                    <a:pt x="144" y="768"/>
                  </a:lnTo>
                  <a:lnTo>
                    <a:pt x="144" y="177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AutoShape 13"/>
          <p:cNvSpPr>
            <a:spLocks noChangeArrowheads="1"/>
          </p:cNvSpPr>
          <p:nvPr/>
        </p:nvSpPr>
        <p:spPr bwMode="auto">
          <a:xfrm flipV="1">
            <a:off x="3998913" y="323903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AutoShape 14"/>
          <p:cNvSpPr>
            <a:spLocks noChangeArrowheads="1"/>
          </p:cNvSpPr>
          <p:nvPr/>
        </p:nvSpPr>
        <p:spPr bwMode="auto">
          <a:xfrm flipV="1">
            <a:off x="4124325" y="3293005"/>
            <a:ext cx="61913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auto">
          <a:xfrm flipV="1">
            <a:off x="4202113" y="2923117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AutoShape 16"/>
          <p:cNvSpPr>
            <a:spLocks noChangeArrowheads="1"/>
          </p:cNvSpPr>
          <p:nvPr/>
        </p:nvSpPr>
        <p:spPr bwMode="auto">
          <a:xfrm flipV="1">
            <a:off x="4076700" y="2705630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AutoShape 17"/>
          <p:cNvSpPr>
            <a:spLocks noChangeArrowheads="1"/>
          </p:cNvSpPr>
          <p:nvPr/>
        </p:nvSpPr>
        <p:spPr bwMode="auto">
          <a:xfrm flipV="1">
            <a:off x="4202113" y="2813580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AutoShape 18"/>
          <p:cNvSpPr>
            <a:spLocks noChangeArrowheads="1"/>
          </p:cNvSpPr>
          <p:nvPr/>
        </p:nvSpPr>
        <p:spPr bwMode="auto">
          <a:xfrm flipV="1">
            <a:off x="4138613" y="2977092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AutoShape 19"/>
          <p:cNvSpPr>
            <a:spLocks noChangeArrowheads="1"/>
          </p:cNvSpPr>
          <p:nvPr/>
        </p:nvSpPr>
        <p:spPr bwMode="auto">
          <a:xfrm flipV="1">
            <a:off x="4014788" y="2759605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AutoShape 20"/>
          <p:cNvSpPr>
            <a:spLocks noChangeArrowheads="1"/>
          </p:cNvSpPr>
          <p:nvPr/>
        </p:nvSpPr>
        <p:spPr bwMode="auto">
          <a:xfrm flipV="1">
            <a:off x="4138613" y="2867555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AutoShape 21"/>
          <p:cNvSpPr>
            <a:spLocks noChangeArrowheads="1"/>
          </p:cNvSpPr>
          <p:nvPr/>
        </p:nvSpPr>
        <p:spPr bwMode="auto">
          <a:xfrm flipV="1">
            <a:off x="4060825" y="3348567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AutoShape 22"/>
          <p:cNvSpPr>
            <a:spLocks noChangeArrowheads="1"/>
          </p:cNvSpPr>
          <p:nvPr/>
        </p:nvSpPr>
        <p:spPr bwMode="auto">
          <a:xfrm flipV="1">
            <a:off x="4124325" y="2748492"/>
            <a:ext cx="61913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AutoShape 23"/>
          <p:cNvSpPr>
            <a:spLocks noChangeArrowheads="1"/>
          </p:cNvSpPr>
          <p:nvPr/>
        </p:nvSpPr>
        <p:spPr bwMode="auto">
          <a:xfrm flipV="1">
            <a:off x="4014788" y="2867555"/>
            <a:ext cx="61912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AutoShape 24"/>
          <p:cNvSpPr>
            <a:spLocks noChangeArrowheads="1"/>
          </p:cNvSpPr>
          <p:nvPr/>
        </p:nvSpPr>
        <p:spPr bwMode="auto">
          <a:xfrm flipV="1">
            <a:off x="3890963" y="2759605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AutoShape 25"/>
          <p:cNvSpPr>
            <a:spLocks noChangeArrowheads="1"/>
          </p:cNvSpPr>
          <p:nvPr/>
        </p:nvSpPr>
        <p:spPr bwMode="auto">
          <a:xfrm flipV="1">
            <a:off x="4014788" y="2977092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AutoShape 26"/>
          <p:cNvSpPr>
            <a:spLocks noChangeArrowheads="1"/>
          </p:cNvSpPr>
          <p:nvPr/>
        </p:nvSpPr>
        <p:spPr bwMode="auto">
          <a:xfrm flipV="1">
            <a:off x="3890963" y="2923117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AutoShape 27"/>
          <p:cNvSpPr>
            <a:spLocks noChangeArrowheads="1"/>
          </p:cNvSpPr>
          <p:nvPr/>
        </p:nvSpPr>
        <p:spPr bwMode="auto">
          <a:xfrm flipV="1">
            <a:off x="3952875" y="3086630"/>
            <a:ext cx="61913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AutoShape 28"/>
          <p:cNvSpPr>
            <a:spLocks noChangeArrowheads="1"/>
          </p:cNvSpPr>
          <p:nvPr/>
        </p:nvSpPr>
        <p:spPr bwMode="auto">
          <a:xfrm flipV="1">
            <a:off x="4138613" y="3140605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AutoShape 29"/>
          <p:cNvSpPr>
            <a:spLocks noChangeArrowheads="1"/>
          </p:cNvSpPr>
          <p:nvPr/>
        </p:nvSpPr>
        <p:spPr bwMode="auto">
          <a:xfrm flipV="1">
            <a:off x="3998913" y="3456517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AutoShape 30"/>
          <p:cNvSpPr>
            <a:spLocks noChangeArrowheads="1"/>
          </p:cNvSpPr>
          <p:nvPr/>
        </p:nvSpPr>
        <p:spPr bwMode="auto">
          <a:xfrm flipV="1">
            <a:off x="4060825" y="3566055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AutoShape 31"/>
          <p:cNvSpPr>
            <a:spLocks noChangeArrowheads="1"/>
          </p:cNvSpPr>
          <p:nvPr/>
        </p:nvSpPr>
        <p:spPr bwMode="auto">
          <a:xfrm flipV="1">
            <a:off x="4060825" y="3674005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AutoShape 32"/>
          <p:cNvSpPr>
            <a:spLocks noChangeArrowheads="1"/>
          </p:cNvSpPr>
          <p:nvPr/>
        </p:nvSpPr>
        <p:spPr bwMode="auto">
          <a:xfrm flipV="1">
            <a:off x="4060825" y="3837517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AutoShape 33"/>
          <p:cNvSpPr>
            <a:spLocks noChangeArrowheads="1"/>
          </p:cNvSpPr>
          <p:nvPr/>
        </p:nvSpPr>
        <p:spPr bwMode="auto">
          <a:xfrm flipV="1">
            <a:off x="4060825" y="4055005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AutoShape 34"/>
          <p:cNvSpPr>
            <a:spLocks noChangeArrowheads="1"/>
          </p:cNvSpPr>
          <p:nvPr/>
        </p:nvSpPr>
        <p:spPr bwMode="auto">
          <a:xfrm flipV="1">
            <a:off x="4033838" y="4272492"/>
            <a:ext cx="61912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AutoShape 35"/>
          <p:cNvSpPr>
            <a:spLocks noChangeArrowheads="1"/>
          </p:cNvSpPr>
          <p:nvPr/>
        </p:nvSpPr>
        <p:spPr bwMode="auto">
          <a:xfrm flipV="1">
            <a:off x="4060825" y="4491567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AutoShape 36"/>
          <p:cNvSpPr>
            <a:spLocks noChangeArrowheads="1"/>
          </p:cNvSpPr>
          <p:nvPr/>
        </p:nvSpPr>
        <p:spPr bwMode="auto">
          <a:xfrm flipV="1">
            <a:off x="4046538" y="4653492"/>
            <a:ext cx="61912" cy="55563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AutoShape 41"/>
          <p:cNvSpPr>
            <a:spLocks noChangeArrowheads="1"/>
          </p:cNvSpPr>
          <p:nvPr/>
        </p:nvSpPr>
        <p:spPr bwMode="auto">
          <a:xfrm flipV="1">
            <a:off x="4060825" y="4820180"/>
            <a:ext cx="63500" cy="55562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AutoShape 42"/>
          <p:cNvSpPr>
            <a:spLocks noChangeArrowheads="1"/>
          </p:cNvSpPr>
          <p:nvPr/>
        </p:nvSpPr>
        <p:spPr bwMode="auto">
          <a:xfrm flipV="1">
            <a:off x="4060825" y="5010680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AutoShape 43"/>
          <p:cNvSpPr>
            <a:spLocks noChangeArrowheads="1"/>
          </p:cNvSpPr>
          <p:nvPr/>
        </p:nvSpPr>
        <p:spPr bwMode="auto">
          <a:xfrm flipV="1">
            <a:off x="4033838" y="5228167"/>
            <a:ext cx="61912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utoShape 44"/>
          <p:cNvSpPr>
            <a:spLocks noChangeArrowheads="1"/>
          </p:cNvSpPr>
          <p:nvPr/>
        </p:nvSpPr>
        <p:spPr bwMode="auto">
          <a:xfrm flipV="1">
            <a:off x="4060825" y="5445655"/>
            <a:ext cx="63500" cy="5397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AutoShape 73"/>
          <p:cNvSpPr>
            <a:spLocks noChangeArrowheads="1"/>
          </p:cNvSpPr>
          <p:nvPr/>
        </p:nvSpPr>
        <p:spPr bwMode="auto">
          <a:xfrm rot="5400000" flipV="1">
            <a:off x="3754438" y="3815292"/>
            <a:ext cx="76200" cy="2438400"/>
          </a:xfrm>
          <a:prstGeom prst="can">
            <a:avLst>
              <a:gd name="adj" fmla="val 800000"/>
            </a:avLst>
          </a:prstGeom>
          <a:solidFill>
            <a:srgbClr val="FFFF00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74"/>
          <p:cNvSpPr>
            <a:spLocks noChangeArrowheads="1"/>
          </p:cNvSpPr>
          <p:nvPr/>
        </p:nvSpPr>
        <p:spPr bwMode="auto">
          <a:xfrm>
            <a:off x="2420938" y="4729692"/>
            <a:ext cx="838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/>
              <a:t>Laser</a:t>
            </a:r>
          </a:p>
        </p:txBody>
      </p:sp>
      <p:sp>
        <p:nvSpPr>
          <p:cNvPr id="85" name="Rectangle 75"/>
          <p:cNvSpPr>
            <a:spLocks noChangeArrowheads="1"/>
          </p:cNvSpPr>
          <p:nvPr/>
        </p:nvSpPr>
        <p:spPr bwMode="auto">
          <a:xfrm>
            <a:off x="4935537" y="4786841"/>
            <a:ext cx="821795" cy="473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 dirty="0"/>
              <a:t>readings</a:t>
            </a:r>
          </a:p>
        </p:txBody>
      </p:sp>
    </p:spTree>
    <p:extLst>
      <p:ext uri="{BB962C8B-B14F-4D97-AF65-F5344CB8AC3E}">
        <p14:creationId xmlns:p14="http://schemas.microsoft.com/office/powerpoint/2010/main" val="340793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45059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 rot="8751268">
            <a:off x="4286250" y="64135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Freeform 6"/>
          <p:cNvSpPr>
            <a:spLocks/>
          </p:cNvSpPr>
          <p:nvPr/>
        </p:nvSpPr>
        <p:spPr bwMode="auto">
          <a:xfrm rot="4113289">
            <a:off x="3956050" y="6134100"/>
            <a:ext cx="596900" cy="63500"/>
          </a:xfrm>
          <a:custGeom>
            <a:avLst/>
            <a:gdLst>
              <a:gd name="T0" fmla="*/ 0 w 376"/>
              <a:gd name="T1" fmla="*/ 2147483647 h 40"/>
              <a:gd name="T2" fmla="*/ 2147483647 w 376"/>
              <a:gd name="T3" fmla="*/ 2147483647 h 40"/>
              <a:gd name="T4" fmla="*/ 2147483647 w 376"/>
              <a:gd name="T5" fmla="*/ 2147483647 h 40"/>
              <a:gd name="T6" fmla="*/ 2147483647 w 376"/>
              <a:gd name="T7" fmla="*/ 0 h 40"/>
              <a:gd name="T8" fmla="*/ 2147483647 w 376"/>
              <a:gd name="T9" fmla="*/ 2147483647 h 40"/>
              <a:gd name="T10" fmla="*/ 2147483647 w 376"/>
              <a:gd name="T11" fmla="*/ 2147483647 h 40"/>
              <a:gd name="T12" fmla="*/ 2147483647 w 376"/>
              <a:gd name="T13" fmla="*/ 2147483647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6"/>
              <a:gd name="T22" fmla="*/ 0 h 40"/>
              <a:gd name="T23" fmla="*/ 376 w 376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6" h="40">
                <a:moveTo>
                  <a:pt x="0" y="22"/>
                </a:moveTo>
                <a:cubicBezTo>
                  <a:pt x="6" y="20"/>
                  <a:pt x="17" y="8"/>
                  <a:pt x="36" y="10"/>
                </a:cubicBezTo>
                <a:cubicBezTo>
                  <a:pt x="55" y="12"/>
                  <a:pt x="84" y="38"/>
                  <a:pt x="114" y="36"/>
                </a:cubicBezTo>
                <a:cubicBezTo>
                  <a:pt x="144" y="34"/>
                  <a:pt x="182" y="0"/>
                  <a:pt x="214" y="0"/>
                </a:cubicBezTo>
                <a:cubicBezTo>
                  <a:pt x="246" y="0"/>
                  <a:pt x="286" y="32"/>
                  <a:pt x="306" y="36"/>
                </a:cubicBezTo>
                <a:cubicBezTo>
                  <a:pt x="326" y="40"/>
                  <a:pt x="324" y="28"/>
                  <a:pt x="336" y="24"/>
                </a:cubicBezTo>
                <a:cubicBezTo>
                  <a:pt x="348" y="20"/>
                  <a:pt x="368" y="16"/>
                  <a:pt x="376" y="1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 rot="-5400000">
            <a:off x="6416675" y="5045075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7791450" y="51181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Forward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45067" name="Freeform 11"/>
          <p:cNvSpPr>
            <a:spLocks/>
          </p:cNvSpPr>
          <p:nvPr/>
        </p:nvSpPr>
        <p:spPr bwMode="auto">
          <a:xfrm>
            <a:off x="2209800" y="5195888"/>
            <a:ext cx="20161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Freeform 12"/>
          <p:cNvSpPr>
            <a:spLocks/>
          </p:cNvSpPr>
          <p:nvPr/>
        </p:nvSpPr>
        <p:spPr bwMode="auto">
          <a:xfrm rot="-293154">
            <a:off x="4217988" y="5072063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AutoShape 13"/>
          <p:cNvSpPr>
            <a:spLocks noChangeArrowheads="1"/>
          </p:cNvSpPr>
          <p:nvPr/>
        </p:nvSpPr>
        <p:spPr bwMode="auto">
          <a:xfrm rot="4730591">
            <a:off x="6343650" y="4876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Freeform 14"/>
          <p:cNvSpPr>
            <a:spLocks/>
          </p:cNvSpPr>
          <p:nvPr/>
        </p:nvSpPr>
        <p:spPr bwMode="auto">
          <a:xfrm>
            <a:off x="2201863" y="6103938"/>
            <a:ext cx="192087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Freeform 15"/>
          <p:cNvSpPr>
            <a:spLocks/>
          </p:cNvSpPr>
          <p:nvPr/>
        </p:nvSpPr>
        <p:spPr bwMode="auto">
          <a:xfrm rot="293154" flipV="1">
            <a:off x="4114800" y="6194425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AutoShape 16"/>
          <p:cNvSpPr>
            <a:spLocks noChangeArrowheads="1"/>
          </p:cNvSpPr>
          <p:nvPr/>
        </p:nvSpPr>
        <p:spPr bwMode="auto">
          <a:xfrm rot="4730591">
            <a:off x="6253163" y="619442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Freeform 17"/>
          <p:cNvSpPr>
            <a:spLocks/>
          </p:cNvSpPr>
          <p:nvPr/>
        </p:nvSpPr>
        <p:spPr bwMode="auto">
          <a:xfrm rot="-5102972">
            <a:off x="3225800" y="4572001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4" name="AutoShape 18"/>
          <p:cNvSpPr>
            <a:spLocks noChangeArrowheads="1"/>
          </p:cNvSpPr>
          <p:nvPr/>
        </p:nvSpPr>
        <p:spPr bwMode="auto">
          <a:xfrm rot="743897">
            <a:off x="4294188" y="33464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5" name="Freeform 19"/>
          <p:cNvSpPr>
            <a:spLocks/>
          </p:cNvSpPr>
          <p:nvPr/>
        </p:nvSpPr>
        <p:spPr bwMode="auto">
          <a:xfrm rot="-4208352">
            <a:off x="3705225" y="4364038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6" name="AutoShape 20"/>
          <p:cNvSpPr>
            <a:spLocks noChangeArrowheads="1"/>
          </p:cNvSpPr>
          <p:nvPr/>
        </p:nvSpPr>
        <p:spPr bwMode="auto">
          <a:xfrm rot="849994">
            <a:off x="4973638" y="321468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7" name="Freeform 21"/>
          <p:cNvSpPr>
            <a:spLocks/>
          </p:cNvSpPr>
          <p:nvPr/>
        </p:nvSpPr>
        <p:spPr bwMode="auto">
          <a:xfrm>
            <a:off x="2209800" y="5872163"/>
            <a:ext cx="1939925" cy="74612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8" name="Freeform 22"/>
          <p:cNvSpPr>
            <a:spLocks/>
          </p:cNvSpPr>
          <p:nvPr/>
        </p:nvSpPr>
        <p:spPr bwMode="auto">
          <a:xfrm>
            <a:off x="2209800" y="5638800"/>
            <a:ext cx="2014538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9" name="Freeform 23"/>
          <p:cNvSpPr>
            <a:spLocks/>
          </p:cNvSpPr>
          <p:nvPr/>
        </p:nvSpPr>
        <p:spPr bwMode="auto">
          <a:xfrm>
            <a:off x="2209800" y="5395913"/>
            <a:ext cx="2225675" cy="90487"/>
          </a:xfrm>
          <a:custGeom>
            <a:avLst/>
            <a:gdLst>
              <a:gd name="T0" fmla="*/ 0 w 1446"/>
              <a:gd name="T1" fmla="*/ 2147483647 h 59"/>
              <a:gd name="T2" fmla="*/ 2147483647 w 1446"/>
              <a:gd name="T3" fmla="*/ 2147483647 h 59"/>
              <a:gd name="T4" fmla="*/ 2147483647 w 1446"/>
              <a:gd name="T5" fmla="*/ 2147483647 h 59"/>
              <a:gd name="T6" fmla="*/ 2147483647 w 1446"/>
              <a:gd name="T7" fmla="*/ 2147483647 h 59"/>
              <a:gd name="T8" fmla="*/ 2147483647 w 1446"/>
              <a:gd name="T9" fmla="*/ 2147483647 h 59"/>
              <a:gd name="T10" fmla="*/ 2147483647 w 1446"/>
              <a:gd name="T11" fmla="*/ 2147483647 h 59"/>
              <a:gd name="T12" fmla="*/ 2147483647 w 1446"/>
              <a:gd name="T13" fmla="*/ 2147483647 h 59"/>
              <a:gd name="T14" fmla="*/ 2147483647 w 1446"/>
              <a:gd name="T15" fmla="*/ 2147483647 h 59"/>
              <a:gd name="T16" fmla="*/ 2147483647 w 1446"/>
              <a:gd name="T17" fmla="*/ 2147483647 h 59"/>
              <a:gd name="T18" fmla="*/ 2147483647 w 1446"/>
              <a:gd name="T19" fmla="*/ 2147483647 h 59"/>
              <a:gd name="T20" fmla="*/ 2147483647 w 1446"/>
              <a:gd name="T21" fmla="*/ 2147483647 h 59"/>
              <a:gd name="T22" fmla="*/ 2147483647 w 1446"/>
              <a:gd name="T23" fmla="*/ 2147483647 h 59"/>
              <a:gd name="T24" fmla="*/ 2147483647 w 1446"/>
              <a:gd name="T25" fmla="*/ 2147483647 h 59"/>
              <a:gd name="T26" fmla="*/ 2147483647 w 1446"/>
              <a:gd name="T27" fmla="*/ 2147483647 h 59"/>
              <a:gd name="T28" fmla="*/ 2147483647 w 1446"/>
              <a:gd name="T29" fmla="*/ 2147483647 h 59"/>
              <a:gd name="T30" fmla="*/ 2147483647 w 1446"/>
              <a:gd name="T31" fmla="*/ 2147483647 h 59"/>
              <a:gd name="T32" fmla="*/ 2147483647 w 1446"/>
              <a:gd name="T33" fmla="*/ 2147483647 h 59"/>
              <a:gd name="T34" fmla="*/ 2147483647 w 1446"/>
              <a:gd name="T35" fmla="*/ 2147483647 h 59"/>
              <a:gd name="T36" fmla="*/ 2147483647 w 1446"/>
              <a:gd name="T37" fmla="*/ 2147483647 h 59"/>
              <a:gd name="T38" fmla="*/ 2147483647 w 1446"/>
              <a:gd name="T39" fmla="*/ 2147483647 h 59"/>
              <a:gd name="T40" fmla="*/ 2147483647 w 1446"/>
              <a:gd name="T41" fmla="*/ 2147483647 h 59"/>
              <a:gd name="T42" fmla="*/ 2147483647 w 1446"/>
              <a:gd name="T43" fmla="*/ 2147483647 h 59"/>
              <a:gd name="T44" fmla="*/ 2147483647 w 1446"/>
              <a:gd name="T45" fmla="*/ 2147483647 h 59"/>
              <a:gd name="T46" fmla="*/ 2147483647 w 1446"/>
              <a:gd name="T47" fmla="*/ 2147483647 h 59"/>
              <a:gd name="T48" fmla="*/ 2147483647 w 1446"/>
              <a:gd name="T49" fmla="*/ 2147483647 h 59"/>
              <a:gd name="T50" fmla="*/ 2147483647 w 1446"/>
              <a:gd name="T51" fmla="*/ 2147483647 h 59"/>
              <a:gd name="T52" fmla="*/ 2147483647 w 1446"/>
              <a:gd name="T53" fmla="*/ 2147483647 h 59"/>
              <a:gd name="T54" fmla="*/ 2147483647 w 1446"/>
              <a:gd name="T55" fmla="*/ 2147483647 h 59"/>
              <a:gd name="T56" fmla="*/ 2147483647 w 1446"/>
              <a:gd name="T57" fmla="*/ 2147483647 h 59"/>
              <a:gd name="T58" fmla="*/ 2147483647 w 1446"/>
              <a:gd name="T59" fmla="*/ 2147483647 h 59"/>
              <a:gd name="T60" fmla="*/ 2147483647 w 1446"/>
              <a:gd name="T61" fmla="*/ 2147483647 h 59"/>
              <a:gd name="T62" fmla="*/ 2147483647 w 1446"/>
              <a:gd name="T63" fmla="*/ 2147483647 h 59"/>
              <a:gd name="T64" fmla="*/ 2147483647 w 1446"/>
              <a:gd name="T65" fmla="*/ 2147483647 h 59"/>
              <a:gd name="T66" fmla="*/ 2147483647 w 1446"/>
              <a:gd name="T67" fmla="*/ 2147483647 h 59"/>
              <a:gd name="T68" fmla="*/ 2147483647 w 1446"/>
              <a:gd name="T69" fmla="*/ 2147483647 h 59"/>
              <a:gd name="T70" fmla="*/ 2147483647 w 1446"/>
              <a:gd name="T71" fmla="*/ 2147483647 h 59"/>
              <a:gd name="T72" fmla="*/ 2147483647 w 1446"/>
              <a:gd name="T73" fmla="*/ 2147483647 h 59"/>
              <a:gd name="T74" fmla="*/ 2147483647 w 1446"/>
              <a:gd name="T75" fmla="*/ 2147483647 h 59"/>
              <a:gd name="T76" fmla="*/ 2147483647 w 1446"/>
              <a:gd name="T77" fmla="*/ 2147483647 h 59"/>
              <a:gd name="T78" fmla="*/ 2147483647 w 1446"/>
              <a:gd name="T79" fmla="*/ 2147483647 h 59"/>
              <a:gd name="T80" fmla="*/ 2147483647 w 1446"/>
              <a:gd name="T81" fmla="*/ 2147483647 h 59"/>
              <a:gd name="T82" fmla="*/ 2147483647 w 1446"/>
              <a:gd name="T83" fmla="*/ 2147483647 h 59"/>
              <a:gd name="T84" fmla="*/ 2147483647 w 1446"/>
              <a:gd name="T85" fmla="*/ 2147483647 h 59"/>
              <a:gd name="T86" fmla="*/ 2147483647 w 1446"/>
              <a:gd name="T87" fmla="*/ 2147483647 h 59"/>
              <a:gd name="T88" fmla="*/ 2147483647 w 1446"/>
              <a:gd name="T89" fmla="*/ 2147483647 h 59"/>
              <a:gd name="T90" fmla="*/ 2147483647 w 1446"/>
              <a:gd name="T91" fmla="*/ 2147483647 h 59"/>
              <a:gd name="T92" fmla="*/ 2147483647 w 1446"/>
              <a:gd name="T93" fmla="*/ 2147483647 h 5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46"/>
              <a:gd name="T142" fmla="*/ 0 h 59"/>
              <a:gd name="T143" fmla="*/ 1446 w 1446"/>
              <a:gd name="T144" fmla="*/ 59 h 5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46" h="59">
                <a:moveTo>
                  <a:pt x="0" y="37"/>
                </a:moveTo>
                <a:cubicBezTo>
                  <a:pt x="12" y="34"/>
                  <a:pt x="49" y="59"/>
                  <a:pt x="72" y="57"/>
                </a:cubicBezTo>
                <a:cubicBezTo>
                  <a:pt x="95" y="55"/>
                  <a:pt x="113" y="29"/>
                  <a:pt x="138" y="26"/>
                </a:cubicBezTo>
                <a:cubicBezTo>
                  <a:pt x="165" y="13"/>
                  <a:pt x="195" y="29"/>
                  <a:pt x="220" y="36"/>
                </a:cubicBezTo>
                <a:cubicBezTo>
                  <a:pt x="232" y="48"/>
                  <a:pt x="249" y="43"/>
                  <a:pt x="268" y="41"/>
                </a:cubicBezTo>
                <a:cubicBezTo>
                  <a:pt x="281" y="39"/>
                  <a:pt x="290" y="33"/>
                  <a:pt x="303" y="30"/>
                </a:cubicBezTo>
                <a:cubicBezTo>
                  <a:pt x="308" y="26"/>
                  <a:pt x="310" y="24"/>
                  <a:pt x="317" y="22"/>
                </a:cubicBezTo>
                <a:cubicBezTo>
                  <a:pt x="322" y="20"/>
                  <a:pt x="334" y="18"/>
                  <a:pt x="334" y="18"/>
                </a:cubicBezTo>
                <a:cubicBezTo>
                  <a:pt x="351" y="19"/>
                  <a:pt x="369" y="20"/>
                  <a:pt x="385" y="26"/>
                </a:cubicBezTo>
                <a:cubicBezTo>
                  <a:pt x="395" y="29"/>
                  <a:pt x="403" y="33"/>
                  <a:pt x="413" y="36"/>
                </a:cubicBezTo>
                <a:cubicBezTo>
                  <a:pt x="435" y="46"/>
                  <a:pt x="460" y="40"/>
                  <a:pt x="484" y="36"/>
                </a:cubicBezTo>
                <a:cubicBezTo>
                  <a:pt x="487" y="34"/>
                  <a:pt x="490" y="33"/>
                  <a:pt x="493" y="32"/>
                </a:cubicBezTo>
                <a:cubicBezTo>
                  <a:pt x="496" y="31"/>
                  <a:pt x="499" y="31"/>
                  <a:pt x="501" y="30"/>
                </a:cubicBezTo>
                <a:cubicBezTo>
                  <a:pt x="506" y="27"/>
                  <a:pt x="510" y="24"/>
                  <a:pt x="515" y="22"/>
                </a:cubicBezTo>
                <a:cubicBezTo>
                  <a:pt x="525" y="11"/>
                  <a:pt x="542" y="11"/>
                  <a:pt x="558" y="8"/>
                </a:cubicBezTo>
                <a:cubicBezTo>
                  <a:pt x="578" y="9"/>
                  <a:pt x="604" y="8"/>
                  <a:pt x="623" y="16"/>
                </a:cubicBezTo>
                <a:cubicBezTo>
                  <a:pt x="646" y="25"/>
                  <a:pt x="654" y="30"/>
                  <a:pt x="680" y="34"/>
                </a:cubicBezTo>
                <a:cubicBezTo>
                  <a:pt x="682" y="33"/>
                  <a:pt x="705" y="33"/>
                  <a:pt x="711" y="30"/>
                </a:cubicBezTo>
                <a:cubicBezTo>
                  <a:pt x="721" y="25"/>
                  <a:pt x="727" y="19"/>
                  <a:pt x="739" y="16"/>
                </a:cubicBezTo>
                <a:cubicBezTo>
                  <a:pt x="748" y="9"/>
                  <a:pt x="756" y="9"/>
                  <a:pt x="768" y="8"/>
                </a:cubicBezTo>
                <a:cubicBezTo>
                  <a:pt x="784" y="9"/>
                  <a:pt x="801" y="10"/>
                  <a:pt x="816" y="16"/>
                </a:cubicBezTo>
                <a:cubicBezTo>
                  <a:pt x="819" y="17"/>
                  <a:pt x="821" y="19"/>
                  <a:pt x="824" y="20"/>
                </a:cubicBezTo>
                <a:cubicBezTo>
                  <a:pt x="830" y="21"/>
                  <a:pt x="842" y="24"/>
                  <a:pt x="842" y="24"/>
                </a:cubicBezTo>
                <a:cubicBezTo>
                  <a:pt x="852" y="30"/>
                  <a:pt x="868" y="32"/>
                  <a:pt x="881" y="34"/>
                </a:cubicBezTo>
                <a:cubicBezTo>
                  <a:pt x="884" y="33"/>
                  <a:pt x="902" y="32"/>
                  <a:pt x="907" y="30"/>
                </a:cubicBezTo>
                <a:cubicBezTo>
                  <a:pt x="916" y="26"/>
                  <a:pt x="923" y="17"/>
                  <a:pt x="932" y="14"/>
                </a:cubicBezTo>
                <a:cubicBezTo>
                  <a:pt x="939" y="11"/>
                  <a:pt x="953" y="9"/>
                  <a:pt x="961" y="8"/>
                </a:cubicBezTo>
                <a:cubicBezTo>
                  <a:pt x="991" y="10"/>
                  <a:pt x="1010" y="12"/>
                  <a:pt x="1035" y="24"/>
                </a:cubicBezTo>
                <a:cubicBezTo>
                  <a:pt x="1048" y="30"/>
                  <a:pt x="1040" y="27"/>
                  <a:pt x="1060" y="32"/>
                </a:cubicBezTo>
                <a:cubicBezTo>
                  <a:pt x="1063" y="32"/>
                  <a:pt x="1069" y="34"/>
                  <a:pt x="1069" y="34"/>
                </a:cubicBezTo>
                <a:cubicBezTo>
                  <a:pt x="1084" y="31"/>
                  <a:pt x="1092" y="27"/>
                  <a:pt x="1106" y="24"/>
                </a:cubicBezTo>
                <a:cubicBezTo>
                  <a:pt x="1117" y="12"/>
                  <a:pt x="1104" y="22"/>
                  <a:pt x="1120" y="16"/>
                </a:cubicBezTo>
                <a:cubicBezTo>
                  <a:pt x="1130" y="11"/>
                  <a:pt x="1138" y="5"/>
                  <a:pt x="1151" y="2"/>
                </a:cubicBezTo>
                <a:cubicBezTo>
                  <a:pt x="1166" y="3"/>
                  <a:pt x="1181" y="4"/>
                  <a:pt x="1196" y="6"/>
                </a:cubicBezTo>
                <a:cubicBezTo>
                  <a:pt x="1202" y="7"/>
                  <a:pt x="1208" y="8"/>
                  <a:pt x="1213" y="10"/>
                </a:cubicBezTo>
                <a:cubicBezTo>
                  <a:pt x="1216" y="10"/>
                  <a:pt x="1222" y="12"/>
                  <a:pt x="1222" y="12"/>
                </a:cubicBezTo>
                <a:cubicBezTo>
                  <a:pt x="1239" y="24"/>
                  <a:pt x="1215" y="8"/>
                  <a:pt x="1236" y="18"/>
                </a:cubicBezTo>
                <a:cubicBezTo>
                  <a:pt x="1239" y="19"/>
                  <a:pt x="1241" y="22"/>
                  <a:pt x="1245" y="24"/>
                </a:cubicBezTo>
                <a:cubicBezTo>
                  <a:pt x="1251" y="26"/>
                  <a:pt x="1258" y="26"/>
                  <a:pt x="1264" y="27"/>
                </a:cubicBezTo>
                <a:cubicBezTo>
                  <a:pt x="1279" y="27"/>
                  <a:pt x="1293" y="27"/>
                  <a:pt x="1307" y="26"/>
                </a:cubicBezTo>
                <a:cubicBezTo>
                  <a:pt x="1313" y="25"/>
                  <a:pt x="1324" y="22"/>
                  <a:pt x="1324" y="22"/>
                </a:cubicBezTo>
                <a:cubicBezTo>
                  <a:pt x="1328" y="14"/>
                  <a:pt x="1330" y="12"/>
                  <a:pt x="1341" y="10"/>
                </a:cubicBezTo>
                <a:cubicBezTo>
                  <a:pt x="1343" y="8"/>
                  <a:pt x="1344" y="7"/>
                  <a:pt x="1347" y="6"/>
                </a:cubicBezTo>
                <a:cubicBezTo>
                  <a:pt x="1352" y="4"/>
                  <a:pt x="1364" y="2"/>
                  <a:pt x="1364" y="2"/>
                </a:cubicBezTo>
                <a:cubicBezTo>
                  <a:pt x="1408" y="6"/>
                  <a:pt x="1367" y="0"/>
                  <a:pt x="1392" y="8"/>
                </a:cubicBezTo>
                <a:cubicBezTo>
                  <a:pt x="1398" y="9"/>
                  <a:pt x="1409" y="12"/>
                  <a:pt x="1409" y="12"/>
                </a:cubicBezTo>
                <a:cubicBezTo>
                  <a:pt x="1422" y="21"/>
                  <a:pt x="1412" y="16"/>
                  <a:pt x="1446" y="1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8023225" y="5943600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(size)</a:t>
            </a:r>
          </a:p>
        </p:txBody>
      </p:sp>
      <p:sp>
        <p:nvSpPr>
          <p:cNvPr id="45081" name="Text Box 25"/>
          <p:cNvSpPr txBox="1">
            <a:spLocks noChangeArrowheads="1"/>
          </p:cNvSpPr>
          <p:nvPr/>
        </p:nvSpPr>
        <p:spPr bwMode="auto">
          <a:xfrm>
            <a:off x="4343400" y="1066800"/>
            <a:ext cx="1047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Side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Scatter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5562600" y="1676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(granularity)</a:t>
            </a:r>
          </a:p>
        </p:txBody>
      </p:sp>
      <p:sp>
        <p:nvSpPr>
          <p:cNvPr id="45083" name="AutoShape 27"/>
          <p:cNvSpPr>
            <a:spLocks noChangeArrowheads="1"/>
          </p:cNvSpPr>
          <p:nvPr/>
        </p:nvSpPr>
        <p:spPr bwMode="auto">
          <a:xfrm rot="10800000">
            <a:off x="3962400" y="1981200"/>
            <a:ext cx="1739900" cy="1123950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47107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8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47122" name="AutoShape 6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7123" name="Group 7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47124" name="Line 8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25" name="Line 9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26" name="Line 10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7110" name="Freeform 11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111" name="Group 12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47120" name="Freeform 13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21" name="Freeform 14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112" name="AutoShape 15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3" name="AutoShape 16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47114" name="AutoShape 17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Freeform 18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6" name="Text Box 19"/>
          <p:cNvSpPr txBox="1">
            <a:spLocks noChangeArrowheads="1"/>
          </p:cNvSpPr>
          <p:nvPr/>
        </p:nvSpPr>
        <p:spPr bwMode="auto">
          <a:xfrm>
            <a:off x="5257800" y="4876800"/>
            <a:ext cx="2800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solidFill>
                  <a:srgbClr val="FFFF00"/>
                </a:solidFill>
                <a:latin typeface="American Typewriter" charset="0"/>
              </a:rPr>
              <a:t>Specific Antibody </a:t>
            </a:r>
          </a:p>
          <a:p>
            <a:pPr algn="ctr"/>
            <a:r>
              <a:rPr lang="en-US" sz="2400">
                <a:solidFill>
                  <a:srgbClr val="FFFF00"/>
                </a:solidFill>
                <a:latin typeface="American Typewriter" charset="0"/>
              </a:rPr>
              <a:t>with </a:t>
            </a:r>
          </a:p>
          <a:p>
            <a:pPr algn="ctr"/>
            <a:r>
              <a:rPr lang="en-US" sz="2400">
                <a:solidFill>
                  <a:srgbClr val="FFFF00"/>
                </a:solidFill>
                <a:latin typeface="American Typewriter" charset="0"/>
              </a:rPr>
              <a:t>Fluorescent Tag</a:t>
            </a:r>
          </a:p>
        </p:txBody>
      </p:sp>
      <p:sp>
        <p:nvSpPr>
          <p:cNvPr id="47117" name="Text Box 20"/>
          <p:cNvSpPr txBox="1">
            <a:spLocks noChangeArrowheads="1"/>
          </p:cNvSpPr>
          <p:nvPr/>
        </p:nvSpPr>
        <p:spPr bwMode="auto">
          <a:xfrm>
            <a:off x="5791200" y="1600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</a:rPr>
              <a:t>(protein expression)</a:t>
            </a:r>
          </a:p>
        </p:txBody>
      </p:sp>
      <p:sp>
        <p:nvSpPr>
          <p:cNvPr id="47118" name="AutoShape 21"/>
          <p:cNvSpPr>
            <a:spLocks noChangeArrowheads="1"/>
          </p:cNvSpPr>
          <p:nvPr/>
        </p:nvSpPr>
        <p:spPr bwMode="auto">
          <a:xfrm rot="10800000">
            <a:off x="3962400" y="1676400"/>
            <a:ext cx="1739900" cy="1123950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9" name="Text Box 22"/>
          <p:cNvSpPr txBox="1">
            <a:spLocks noChangeArrowheads="1"/>
          </p:cNvSpPr>
          <p:nvPr/>
        </p:nvSpPr>
        <p:spPr bwMode="auto">
          <a:xfrm>
            <a:off x="3848100" y="1066800"/>
            <a:ext cx="2039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Red Fluorescence</a:t>
            </a:r>
          </a:p>
          <a:p>
            <a:pPr algn="ctr" eaLnBrk="1" hangingPunct="1"/>
            <a:r>
              <a:rPr lang="en-US" sz="1800">
                <a:solidFill>
                  <a:srgbClr val="FFFF00"/>
                </a:solidFill>
              </a:rPr>
              <a:t>Detector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543550" cy="1066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Apple Chancery"/>
                <a:cs typeface="Apple Chancery"/>
              </a:rPr>
              <a:t>Flow </a:t>
            </a:r>
            <a:r>
              <a:rPr lang="en-US" dirty="0" err="1">
                <a:solidFill>
                  <a:srgbClr val="FFFF00"/>
                </a:solidFill>
                <a:latin typeface="Apple Chancery"/>
                <a:cs typeface="Apple Chancery"/>
              </a:rPr>
              <a:t>Cytometry</a:t>
            </a:r>
            <a:endParaRPr lang="en-US" dirty="0">
              <a:solidFill>
                <a:srgbClr val="FFFF00"/>
              </a:solidFill>
              <a:latin typeface="Apple Chancery"/>
              <a:cs typeface="Apple Chancery"/>
            </a:endParaRPr>
          </a:p>
        </p:txBody>
      </p:sp>
      <p:sp>
        <p:nvSpPr>
          <p:cNvPr id="49155" name="Freeform 3"/>
          <p:cNvSpPr>
            <a:spLocks/>
          </p:cNvSpPr>
          <p:nvPr/>
        </p:nvSpPr>
        <p:spPr bwMode="auto">
          <a:xfrm>
            <a:off x="3948113" y="5240338"/>
            <a:ext cx="1009650" cy="889000"/>
          </a:xfrm>
          <a:custGeom>
            <a:avLst/>
            <a:gdLst>
              <a:gd name="T0" fmla="*/ 2147483647 w 636"/>
              <a:gd name="T1" fmla="*/ 2147483647 h 560"/>
              <a:gd name="T2" fmla="*/ 2147483647 w 636"/>
              <a:gd name="T3" fmla="*/ 2147483647 h 560"/>
              <a:gd name="T4" fmla="*/ 2147483647 w 636"/>
              <a:gd name="T5" fmla="*/ 2147483647 h 560"/>
              <a:gd name="T6" fmla="*/ 2147483647 w 636"/>
              <a:gd name="T7" fmla="*/ 2147483647 h 560"/>
              <a:gd name="T8" fmla="*/ 0 w 636"/>
              <a:gd name="T9" fmla="*/ 2147483647 h 560"/>
              <a:gd name="T10" fmla="*/ 2147483647 w 636"/>
              <a:gd name="T11" fmla="*/ 2147483647 h 560"/>
              <a:gd name="T12" fmla="*/ 2147483647 w 636"/>
              <a:gd name="T13" fmla="*/ 2147483647 h 560"/>
              <a:gd name="T14" fmla="*/ 2147483647 w 636"/>
              <a:gd name="T15" fmla="*/ 2147483647 h 560"/>
              <a:gd name="T16" fmla="*/ 2147483647 w 636"/>
              <a:gd name="T17" fmla="*/ 2147483647 h 560"/>
              <a:gd name="T18" fmla="*/ 2147483647 w 636"/>
              <a:gd name="T19" fmla="*/ 2147483647 h 560"/>
              <a:gd name="T20" fmla="*/ 2147483647 w 636"/>
              <a:gd name="T21" fmla="*/ 2147483647 h 560"/>
              <a:gd name="T22" fmla="*/ 2147483647 w 636"/>
              <a:gd name="T23" fmla="*/ 2147483647 h 560"/>
              <a:gd name="T24" fmla="*/ 2147483647 w 636"/>
              <a:gd name="T25" fmla="*/ 2147483647 h 560"/>
              <a:gd name="T26" fmla="*/ 2147483647 w 636"/>
              <a:gd name="T27" fmla="*/ 2147483647 h 560"/>
              <a:gd name="T28" fmla="*/ 2147483647 w 636"/>
              <a:gd name="T29" fmla="*/ 2147483647 h 560"/>
              <a:gd name="T30" fmla="*/ 2147483647 w 636"/>
              <a:gd name="T31" fmla="*/ 2147483647 h 560"/>
              <a:gd name="T32" fmla="*/ 2147483647 w 636"/>
              <a:gd name="T33" fmla="*/ 2147483647 h 560"/>
              <a:gd name="T34" fmla="*/ 2147483647 w 636"/>
              <a:gd name="T35" fmla="*/ 2147483647 h 560"/>
              <a:gd name="T36" fmla="*/ 2147483647 w 636"/>
              <a:gd name="T37" fmla="*/ 2147483647 h 5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36"/>
              <a:gd name="T58" fmla="*/ 0 h 560"/>
              <a:gd name="T59" fmla="*/ 636 w 636"/>
              <a:gd name="T60" fmla="*/ 560 h 56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36" h="560">
                <a:moveTo>
                  <a:pt x="357" y="29"/>
                </a:moveTo>
                <a:cubicBezTo>
                  <a:pt x="263" y="10"/>
                  <a:pt x="251" y="0"/>
                  <a:pt x="147" y="20"/>
                </a:cubicBezTo>
                <a:cubicBezTo>
                  <a:pt x="125" y="24"/>
                  <a:pt x="75" y="89"/>
                  <a:pt x="37" y="102"/>
                </a:cubicBezTo>
                <a:cubicBezTo>
                  <a:pt x="31" y="111"/>
                  <a:pt x="24" y="120"/>
                  <a:pt x="19" y="130"/>
                </a:cubicBezTo>
                <a:cubicBezTo>
                  <a:pt x="11" y="147"/>
                  <a:pt x="0" y="184"/>
                  <a:pt x="0" y="184"/>
                </a:cubicBezTo>
                <a:cubicBezTo>
                  <a:pt x="15" y="255"/>
                  <a:pt x="32" y="324"/>
                  <a:pt x="46" y="395"/>
                </a:cubicBezTo>
                <a:cubicBezTo>
                  <a:pt x="50" y="417"/>
                  <a:pt x="59" y="467"/>
                  <a:pt x="74" y="486"/>
                </a:cubicBezTo>
                <a:cubicBezTo>
                  <a:pt x="105" y="524"/>
                  <a:pt x="147" y="529"/>
                  <a:pt x="192" y="541"/>
                </a:cubicBezTo>
                <a:cubicBezTo>
                  <a:pt x="211" y="546"/>
                  <a:pt x="247" y="559"/>
                  <a:pt x="247" y="559"/>
                </a:cubicBezTo>
                <a:cubicBezTo>
                  <a:pt x="440" y="540"/>
                  <a:pt x="372" y="560"/>
                  <a:pt x="458" y="532"/>
                </a:cubicBezTo>
                <a:cubicBezTo>
                  <a:pt x="467" y="526"/>
                  <a:pt x="477" y="521"/>
                  <a:pt x="485" y="514"/>
                </a:cubicBezTo>
                <a:cubicBezTo>
                  <a:pt x="492" y="508"/>
                  <a:pt x="496" y="500"/>
                  <a:pt x="503" y="495"/>
                </a:cubicBezTo>
                <a:cubicBezTo>
                  <a:pt x="521" y="482"/>
                  <a:pt x="558" y="459"/>
                  <a:pt x="558" y="459"/>
                </a:cubicBezTo>
                <a:cubicBezTo>
                  <a:pt x="569" y="442"/>
                  <a:pt x="586" y="431"/>
                  <a:pt x="595" y="413"/>
                </a:cubicBezTo>
                <a:cubicBezTo>
                  <a:pt x="604" y="396"/>
                  <a:pt x="602" y="374"/>
                  <a:pt x="613" y="358"/>
                </a:cubicBezTo>
                <a:cubicBezTo>
                  <a:pt x="619" y="349"/>
                  <a:pt x="625" y="340"/>
                  <a:pt x="631" y="331"/>
                </a:cubicBezTo>
                <a:cubicBezTo>
                  <a:pt x="625" y="268"/>
                  <a:pt x="636" y="227"/>
                  <a:pt x="595" y="184"/>
                </a:cubicBezTo>
                <a:cubicBezTo>
                  <a:pt x="569" y="107"/>
                  <a:pt x="484" y="85"/>
                  <a:pt x="412" y="66"/>
                </a:cubicBezTo>
                <a:cubicBezTo>
                  <a:pt x="378" y="57"/>
                  <a:pt x="339" y="65"/>
                  <a:pt x="357" y="29"/>
                </a:cubicBezTo>
                <a:close/>
              </a:path>
            </a:pathLst>
          </a:custGeom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6" name="Freeform 4"/>
          <p:cNvSpPr>
            <a:spLocks/>
          </p:cNvSpPr>
          <p:nvPr/>
        </p:nvSpPr>
        <p:spPr bwMode="auto">
          <a:xfrm flipH="1">
            <a:off x="4156075" y="5624513"/>
            <a:ext cx="406400" cy="347662"/>
          </a:xfrm>
          <a:custGeom>
            <a:avLst/>
            <a:gdLst>
              <a:gd name="T0" fmla="*/ 2147483647 w 256"/>
              <a:gd name="T1" fmla="*/ 0 h 219"/>
              <a:gd name="T2" fmla="*/ 0 w 256"/>
              <a:gd name="T3" fmla="*/ 2147483647 h 219"/>
              <a:gd name="T4" fmla="*/ 2147483647 w 256"/>
              <a:gd name="T5" fmla="*/ 2147483647 h 219"/>
              <a:gd name="T6" fmla="*/ 2147483647 w 256"/>
              <a:gd name="T7" fmla="*/ 2147483647 h 219"/>
              <a:gd name="T8" fmla="*/ 2147483647 w 256"/>
              <a:gd name="T9" fmla="*/ 2147483647 h 219"/>
              <a:gd name="T10" fmla="*/ 2147483647 w 256"/>
              <a:gd name="T11" fmla="*/ 2147483647 h 219"/>
              <a:gd name="T12" fmla="*/ 2147483647 w 256"/>
              <a:gd name="T13" fmla="*/ 2147483647 h 219"/>
              <a:gd name="T14" fmla="*/ 2147483647 w 256"/>
              <a:gd name="T15" fmla="*/ 0 h 2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"/>
              <a:gd name="T25" fmla="*/ 0 h 219"/>
              <a:gd name="T26" fmla="*/ 256 w 256"/>
              <a:gd name="T27" fmla="*/ 219 h 21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" h="219">
                <a:moveTo>
                  <a:pt x="110" y="0"/>
                </a:moveTo>
                <a:cubicBezTo>
                  <a:pt x="21" y="12"/>
                  <a:pt x="28" y="7"/>
                  <a:pt x="0" y="82"/>
                </a:cubicBezTo>
                <a:cubicBezTo>
                  <a:pt x="20" y="155"/>
                  <a:pt x="57" y="195"/>
                  <a:pt x="128" y="219"/>
                </a:cubicBezTo>
                <a:cubicBezTo>
                  <a:pt x="146" y="213"/>
                  <a:pt x="165" y="207"/>
                  <a:pt x="183" y="201"/>
                </a:cubicBezTo>
                <a:cubicBezTo>
                  <a:pt x="192" y="198"/>
                  <a:pt x="211" y="192"/>
                  <a:pt x="211" y="192"/>
                </a:cubicBezTo>
                <a:cubicBezTo>
                  <a:pt x="214" y="190"/>
                  <a:pt x="256" y="165"/>
                  <a:pt x="256" y="155"/>
                </a:cubicBezTo>
                <a:cubicBezTo>
                  <a:pt x="256" y="107"/>
                  <a:pt x="237" y="106"/>
                  <a:pt x="220" y="73"/>
                </a:cubicBezTo>
                <a:cubicBezTo>
                  <a:pt x="193" y="19"/>
                  <a:pt x="175" y="0"/>
                  <a:pt x="110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157" name="Group 5"/>
          <p:cNvGrpSpPr>
            <a:grpSpLocks/>
          </p:cNvGrpSpPr>
          <p:nvPr/>
        </p:nvGrpSpPr>
        <p:grpSpPr bwMode="auto">
          <a:xfrm>
            <a:off x="4575175" y="5181600"/>
            <a:ext cx="396875" cy="600075"/>
            <a:chOff x="1870" y="1300"/>
            <a:chExt cx="250" cy="378"/>
          </a:xfrm>
        </p:grpSpPr>
        <p:sp>
          <p:nvSpPr>
            <p:cNvPr id="49189" name="AutoShape 6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190" name="Group 7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49191" name="Line 8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2" name="Line 9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3" name="Line 10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9158" name="Group 11"/>
          <p:cNvGrpSpPr>
            <a:grpSpLocks/>
          </p:cNvGrpSpPr>
          <p:nvPr/>
        </p:nvGrpSpPr>
        <p:grpSpPr bwMode="auto">
          <a:xfrm>
            <a:off x="4346575" y="4800600"/>
            <a:ext cx="396875" cy="600075"/>
            <a:chOff x="1488" y="864"/>
            <a:chExt cx="250" cy="378"/>
          </a:xfrm>
        </p:grpSpPr>
        <p:sp>
          <p:nvSpPr>
            <p:cNvPr id="49184" name="AutoShape 12"/>
            <p:cNvSpPr>
              <a:spLocks noChangeArrowheads="1"/>
            </p:cNvSpPr>
            <p:nvPr/>
          </p:nvSpPr>
          <p:spPr bwMode="auto">
            <a:xfrm rot="-10580780">
              <a:off x="1618" y="864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185" name="Group 13"/>
            <p:cNvGrpSpPr>
              <a:grpSpLocks/>
            </p:cNvGrpSpPr>
            <p:nvPr/>
          </p:nvGrpSpPr>
          <p:grpSpPr bwMode="auto">
            <a:xfrm rot="-10580780">
              <a:off x="1488" y="913"/>
              <a:ext cx="240" cy="329"/>
              <a:chOff x="1344" y="3264"/>
              <a:chExt cx="480" cy="1056"/>
            </a:xfrm>
          </p:grpSpPr>
          <p:sp>
            <p:nvSpPr>
              <p:cNvPr id="49186" name="Line 14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7" name="Line 15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8" name="Line 16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9159" name="Group 17"/>
          <p:cNvGrpSpPr>
            <a:grpSpLocks/>
          </p:cNvGrpSpPr>
          <p:nvPr/>
        </p:nvGrpSpPr>
        <p:grpSpPr bwMode="auto">
          <a:xfrm rot="-563016">
            <a:off x="3889375" y="4953000"/>
            <a:ext cx="396875" cy="600075"/>
            <a:chOff x="1870" y="1300"/>
            <a:chExt cx="250" cy="378"/>
          </a:xfrm>
        </p:grpSpPr>
        <p:sp>
          <p:nvSpPr>
            <p:cNvPr id="49179" name="AutoShape 18"/>
            <p:cNvSpPr>
              <a:spLocks noChangeArrowheads="1"/>
            </p:cNvSpPr>
            <p:nvPr/>
          </p:nvSpPr>
          <p:spPr bwMode="auto">
            <a:xfrm rot="-10580780">
              <a:off x="2000" y="1300"/>
              <a:ext cx="120" cy="110"/>
            </a:xfrm>
            <a:prstGeom prst="star16">
              <a:avLst>
                <a:gd name="adj" fmla="val 375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180" name="Group 19"/>
            <p:cNvGrpSpPr>
              <a:grpSpLocks/>
            </p:cNvGrpSpPr>
            <p:nvPr/>
          </p:nvGrpSpPr>
          <p:grpSpPr bwMode="auto">
            <a:xfrm rot="-10580780">
              <a:off x="1870" y="1349"/>
              <a:ext cx="240" cy="329"/>
              <a:chOff x="1344" y="3264"/>
              <a:chExt cx="480" cy="1056"/>
            </a:xfrm>
          </p:grpSpPr>
          <p:sp>
            <p:nvSpPr>
              <p:cNvPr id="49181" name="Line 20"/>
              <p:cNvSpPr>
                <a:spLocks noChangeShapeType="1"/>
              </p:cNvSpPr>
              <p:nvPr/>
            </p:nvSpPr>
            <p:spPr bwMode="auto">
              <a:xfrm>
                <a:off x="134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2" name="Line 21"/>
              <p:cNvSpPr>
                <a:spLocks noChangeShapeType="1"/>
              </p:cNvSpPr>
              <p:nvPr/>
            </p:nvSpPr>
            <p:spPr bwMode="auto">
              <a:xfrm flipH="1">
                <a:off x="1584" y="3264"/>
                <a:ext cx="240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83" name="Line 22"/>
              <p:cNvSpPr>
                <a:spLocks noChangeShapeType="1"/>
              </p:cNvSpPr>
              <p:nvPr/>
            </p:nvSpPr>
            <p:spPr bwMode="auto">
              <a:xfrm>
                <a:off x="1584" y="3696"/>
                <a:ext cx="0" cy="62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9160" name="Freeform 23"/>
          <p:cNvSpPr>
            <a:spLocks/>
          </p:cNvSpPr>
          <p:nvPr/>
        </p:nvSpPr>
        <p:spPr bwMode="auto">
          <a:xfrm>
            <a:off x="2533650" y="48768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1" name="Freeform 24"/>
          <p:cNvSpPr>
            <a:spLocks/>
          </p:cNvSpPr>
          <p:nvPr/>
        </p:nvSpPr>
        <p:spPr bwMode="auto">
          <a:xfrm>
            <a:off x="2765425" y="5283200"/>
            <a:ext cx="213042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162" name="Group 25"/>
          <p:cNvGrpSpPr>
            <a:grpSpLocks/>
          </p:cNvGrpSpPr>
          <p:nvPr/>
        </p:nvGrpSpPr>
        <p:grpSpPr bwMode="auto">
          <a:xfrm rot="-5569189">
            <a:off x="3699669" y="3929857"/>
            <a:ext cx="1900237" cy="165100"/>
            <a:chOff x="641" y="1672"/>
            <a:chExt cx="1343" cy="105"/>
          </a:xfrm>
        </p:grpSpPr>
        <p:sp>
          <p:nvSpPr>
            <p:cNvPr id="49177" name="Freeform 26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8" name="Freeform 27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163" name="Group 28"/>
          <p:cNvGrpSpPr>
            <a:grpSpLocks/>
          </p:cNvGrpSpPr>
          <p:nvPr/>
        </p:nvGrpSpPr>
        <p:grpSpPr bwMode="auto">
          <a:xfrm rot="-5569189">
            <a:off x="3746500" y="4084638"/>
            <a:ext cx="2241550" cy="184150"/>
            <a:chOff x="641" y="1672"/>
            <a:chExt cx="1343" cy="105"/>
          </a:xfrm>
        </p:grpSpPr>
        <p:sp>
          <p:nvSpPr>
            <p:cNvPr id="49175" name="Freeform 29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6" name="Freeform 30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164" name="Group 31"/>
          <p:cNvGrpSpPr>
            <a:grpSpLocks/>
          </p:cNvGrpSpPr>
          <p:nvPr/>
        </p:nvGrpSpPr>
        <p:grpSpPr bwMode="auto">
          <a:xfrm rot="-5569189">
            <a:off x="3084513" y="3911600"/>
            <a:ext cx="2132012" cy="166688"/>
            <a:chOff x="641" y="1672"/>
            <a:chExt cx="1343" cy="105"/>
          </a:xfrm>
        </p:grpSpPr>
        <p:sp>
          <p:nvSpPr>
            <p:cNvPr id="49173" name="Freeform 32"/>
            <p:cNvSpPr>
              <a:spLocks/>
            </p:cNvSpPr>
            <p:nvPr/>
          </p:nvSpPr>
          <p:spPr bwMode="auto">
            <a:xfrm>
              <a:off x="1308" y="1680"/>
              <a:ext cx="676" cy="97"/>
            </a:xfrm>
            <a:custGeom>
              <a:avLst/>
              <a:gdLst>
                <a:gd name="T0" fmla="*/ 0 w 676"/>
                <a:gd name="T1" fmla="*/ 52 h 97"/>
                <a:gd name="T2" fmla="*/ 65 w 676"/>
                <a:gd name="T3" fmla="*/ 24 h 97"/>
                <a:gd name="T4" fmla="*/ 205 w 676"/>
                <a:gd name="T5" fmla="*/ 85 h 97"/>
                <a:gd name="T6" fmla="*/ 385 w 676"/>
                <a:gd name="T7" fmla="*/ 0 h 97"/>
                <a:gd name="T8" fmla="*/ 550 w 676"/>
                <a:gd name="T9" fmla="*/ 85 h 97"/>
                <a:gd name="T10" fmla="*/ 623 w 676"/>
                <a:gd name="T11" fmla="*/ 72 h 97"/>
                <a:gd name="T12" fmla="*/ 676 w 676"/>
                <a:gd name="T13" fmla="*/ 33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6"/>
                <a:gd name="T22" fmla="*/ 0 h 97"/>
                <a:gd name="T23" fmla="*/ 676 w 67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6" h="97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1" y="73"/>
                    <a:pt x="550" y="85"/>
                  </a:cubicBezTo>
                  <a:cubicBezTo>
                    <a:pt x="589" y="97"/>
                    <a:pt x="602" y="81"/>
                    <a:pt x="623" y="72"/>
                  </a:cubicBezTo>
                  <a:cubicBezTo>
                    <a:pt x="644" y="63"/>
                    <a:pt x="665" y="41"/>
                    <a:pt x="676" y="33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4" name="Freeform 33"/>
            <p:cNvSpPr>
              <a:spLocks/>
            </p:cNvSpPr>
            <p:nvPr/>
          </p:nvSpPr>
          <p:spPr bwMode="auto">
            <a:xfrm>
              <a:off x="641" y="1672"/>
              <a:ext cx="689" cy="99"/>
            </a:xfrm>
            <a:custGeom>
              <a:avLst/>
              <a:gdLst>
                <a:gd name="T0" fmla="*/ 0 w 689"/>
                <a:gd name="T1" fmla="*/ 52 h 99"/>
                <a:gd name="T2" fmla="*/ 65 w 689"/>
                <a:gd name="T3" fmla="*/ 24 h 99"/>
                <a:gd name="T4" fmla="*/ 205 w 689"/>
                <a:gd name="T5" fmla="*/ 85 h 99"/>
                <a:gd name="T6" fmla="*/ 385 w 689"/>
                <a:gd name="T7" fmla="*/ 0 h 99"/>
                <a:gd name="T8" fmla="*/ 550 w 689"/>
                <a:gd name="T9" fmla="*/ 85 h 99"/>
                <a:gd name="T10" fmla="*/ 628 w 689"/>
                <a:gd name="T11" fmla="*/ 85 h 99"/>
                <a:gd name="T12" fmla="*/ 689 w 689"/>
                <a:gd name="T13" fmla="*/ 4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9"/>
                <a:gd name="T22" fmla="*/ 0 h 99"/>
                <a:gd name="T23" fmla="*/ 689 w 689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9" h="99">
                  <a:moveTo>
                    <a:pt x="0" y="52"/>
                  </a:moveTo>
                  <a:cubicBezTo>
                    <a:pt x="11" y="47"/>
                    <a:pt x="31" y="19"/>
                    <a:pt x="65" y="24"/>
                  </a:cubicBezTo>
                  <a:cubicBezTo>
                    <a:pt x="99" y="28"/>
                    <a:pt x="151" y="89"/>
                    <a:pt x="205" y="85"/>
                  </a:cubicBezTo>
                  <a:cubicBezTo>
                    <a:pt x="259" y="80"/>
                    <a:pt x="327" y="0"/>
                    <a:pt x="385" y="0"/>
                  </a:cubicBezTo>
                  <a:cubicBezTo>
                    <a:pt x="442" y="0"/>
                    <a:pt x="510" y="71"/>
                    <a:pt x="550" y="85"/>
                  </a:cubicBezTo>
                  <a:cubicBezTo>
                    <a:pt x="590" y="99"/>
                    <a:pt x="605" y="92"/>
                    <a:pt x="628" y="85"/>
                  </a:cubicBezTo>
                  <a:cubicBezTo>
                    <a:pt x="651" y="78"/>
                    <a:pt x="676" y="53"/>
                    <a:pt x="689" y="45"/>
                  </a:cubicBezTo>
                </a:path>
              </a:pathLst>
            </a:custGeom>
            <a:noFill/>
            <a:ln w="2857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65" name="AutoShape 34"/>
          <p:cNvSpPr>
            <a:spLocks noChangeArrowheads="1"/>
          </p:cNvSpPr>
          <p:nvPr/>
        </p:nvSpPr>
        <p:spPr bwMode="auto">
          <a:xfrm rot="178320">
            <a:off x="4737100" y="28511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6" name="AutoShape 35"/>
          <p:cNvSpPr>
            <a:spLocks noChangeArrowheads="1"/>
          </p:cNvSpPr>
          <p:nvPr/>
        </p:nvSpPr>
        <p:spPr bwMode="auto">
          <a:xfrm rot="-261001">
            <a:off x="4502150" y="28448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AutoShape 36"/>
          <p:cNvSpPr>
            <a:spLocks noChangeArrowheads="1"/>
          </p:cNvSpPr>
          <p:nvPr/>
        </p:nvSpPr>
        <p:spPr bwMode="auto">
          <a:xfrm rot="178320">
            <a:off x="4019550" y="2743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AutoShape 37"/>
          <p:cNvSpPr>
            <a:spLocks noChangeArrowheads="1"/>
          </p:cNvSpPr>
          <p:nvPr/>
        </p:nvSpPr>
        <p:spPr bwMode="auto">
          <a:xfrm>
            <a:off x="-438150" y="4127500"/>
            <a:ext cx="2438400" cy="2667000"/>
          </a:xfrm>
          <a:prstGeom prst="cub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/>
              <a:t>     LASER</a:t>
            </a:r>
          </a:p>
        </p:txBody>
      </p:sp>
      <p:sp>
        <p:nvSpPr>
          <p:cNvPr id="49169" name="AutoShape 38"/>
          <p:cNvSpPr>
            <a:spLocks noChangeArrowheads="1"/>
          </p:cNvSpPr>
          <p:nvPr/>
        </p:nvSpPr>
        <p:spPr bwMode="auto">
          <a:xfrm rot="5400000" flipH="1">
            <a:off x="1248569" y="5231606"/>
            <a:ext cx="1422400" cy="585788"/>
          </a:xfrm>
          <a:prstGeom prst="can">
            <a:avLst>
              <a:gd name="adj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0" name="Freeform 39"/>
          <p:cNvSpPr>
            <a:spLocks/>
          </p:cNvSpPr>
          <p:nvPr/>
        </p:nvSpPr>
        <p:spPr bwMode="auto">
          <a:xfrm>
            <a:off x="2136775" y="5308600"/>
            <a:ext cx="749300" cy="66675"/>
          </a:xfrm>
          <a:custGeom>
            <a:avLst/>
            <a:gdLst>
              <a:gd name="T0" fmla="*/ 0 w 472"/>
              <a:gd name="T1" fmla="*/ 2147483647 h 42"/>
              <a:gd name="T2" fmla="*/ 2147483647 w 472"/>
              <a:gd name="T3" fmla="*/ 2147483647 h 42"/>
              <a:gd name="T4" fmla="*/ 2147483647 w 472"/>
              <a:gd name="T5" fmla="*/ 2147483647 h 42"/>
              <a:gd name="T6" fmla="*/ 2147483647 w 472"/>
              <a:gd name="T7" fmla="*/ 2147483647 h 42"/>
              <a:gd name="T8" fmla="*/ 2147483647 w 472"/>
              <a:gd name="T9" fmla="*/ 2147483647 h 42"/>
              <a:gd name="T10" fmla="*/ 2147483647 w 472"/>
              <a:gd name="T11" fmla="*/ 2147483647 h 42"/>
              <a:gd name="T12" fmla="*/ 2147483647 w 47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2"/>
              <a:gd name="T22" fmla="*/ 0 h 42"/>
              <a:gd name="T23" fmla="*/ 472 w 47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2" h="42">
                <a:moveTo>
                  <a:pt x="0" y="40"/>
                </a:moveTo>
                <a:cubicBezTo>
                  <a:pt x="11" y="36"/>
                  <a:pt x="42" y="14"/>
                  <a:pt x="66" y="14"/>
                </a:cubicBezTo>
                <a:cubicBezTo>
                  <a:pt x="90" y="14"/>
                  <a:pt x="114" y="42"/>
                  <a:pt x="144" y="40"/>
                </a:cubicBezTo>
                <a:cubicBezTo>
                  <a:pt x="174" y="38"/>
                  <a:pt x="212" y="4"/>
                  <a:pt x="244" y="4"/>
                </a:cubicBezTo>
                <a:cubicBezTo>
                  <a:pt x="276" y="4"/>
                  <a:pt x="304" y="40"/>
                  <a:pt x="336" y="40"/>
                </a:cubicBezTo>
                <a:cubicBezTo>
                  <a:pt x="368" y="40"/>
                  <a:pt x="412" y="12"/>
                  <a:pt x="435" y="6"/>
                </a:cubicBezTo>
                <a:cubicBezTo>
                  <a:pt x="458" y="0"/>
                  <a:pt x="464" y="6"/>
                  <a:pt x="472" y="6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1" name="Freeform 40"/>
          <p:cNvSpPr>
            <a:spLocks/>
          </p:cNvSpPr>
          <p:nvPr/>
        </p:nvSpPr>
        <p:spPr bwMode="auto">
          <a:xfrm>
            <a:off x="2133600" y="5029200"/>
            <a:ext cx="2022475" cy="76200"/>
          </a:xfrm>
          <a:custGeom>
            <a:avLst/>
            <a:gdLst>
              <a:gd name="T0" fmla="*/ 0 w 4325"/>
              <a:gd name="T1" fmla="*/ 2147483647 h 220"/>
              <a:gd name="T2" fmla="*/ 2147483647 w 4325"/>
              <a:gd name="T3" fmla="*/ 2147483647 h 220"/>
              <a:gd name="T4" fmla="*/ 2147483647 w 4325"/>
              <a:gd name="T5" fmla="*/ 2147483647 h 220"/>
              <a:gd name="T6" fmla="*/ 2147483647 w 4325"/>
              <a:gd name="T7" fmla="*/ 2147483647 h 220"/>
              <a:gd name="T8" fmla="*/ 2147483647 w 4325"/>
              <a:gd name="T9" fmla="*/ 2147483647 h 220"/>
              <a:gd name="T10" fmla="*/ 2147483647 w 4325"/>
              <a:gd name="T11" fmla="*/ 2147483647 h 220"/>
              <a:gd name="T12" fmla="*/ 2147483647 w 4325"/>
              <a:gd name="T13" fmla="*/ 2147483647 h 220"/>
              <a:gd name="T14" fmla="*/ 2147483647 w 4325"/>
              <a:gd name="T15" fmla="*/ 2147483647 h 220"/>
              <a:gd name="T16" fmla="*/ 2147483647 w 4325"/>
              <a:gd name="T17" fmla="*/ 2147483647 h 220"/>
              <a:gd name="T18" fmla="*/ 2147483647 w 4325"/>
              <a:gd name="T19" fmla="*/ 2147483647 h 220"/>
              <a:gd name="T20" fmla="*/ 2147483647 w 4325"/>
              <a:gd name="T21" fmla="*/ 2147483647 h 220"/>
              <a:gd name="T22" fmla="*/ 2147483647 w 4325"/>
              <a:gd name="T23" fmla="*/ 2147483647 h 220"/>
              <a:gd name="T24" fmla="*/ 2147483647 w 4325"/>
              <a:gd name="T25" fmla="*/ 2147483647 h 220"/>
              <a:gd name="T26" fmla="*/ 2147483647 w 4325"/>
              <a:gd name="T27" fmla="*/ 2147483647 h 220"/>
              <a:gd name="T28" fmla="*/ 2147483647 w 4325"/>
              <a:gd name="T29" fmla="*/ 2147483647 h 220"/>
              <a:gd name="T30" fmla="*/ 2147483647 w 4325"/>
              <a:gd name="T31" fmla="*/ 2147483647 h 220"/>
              <a:gd name="T32" fmla="*/ 2147483647 w 4325"/>
              <a:gd name="T33" fmla="*/ 2147483647 h 220"/>
              <a:gd name="T34" fmla="*/ 2147483647 w 4325"/>
              <a:gd name="T35" fmla="*/ 2147483647 h 220"/>
              <a:gd name="T36" fmla="*/ 2147483647 w 4325"/>
              <a:gd name="T37" fmla="*/ 2147483647 h 220"/>
              <a:gd name="T38" fmla="*/ 2147483647 w 4325"/>
              <a:gd name="T39" fmla="*/ 2147483647 h 220"/>
              <a:gd name="T40" fmla="*/ 2147483647 w 4325"/>
              <a:gd name="T41" fmla="*/ 2147483647 h 220"/>
              <a:gd name="T42" fmla="*/ 2147483647 w 4325"/>
              <a:gd name="T43" fmla="*/ 2147483647 h 220"/>
              <a:gd name="T44" fmla="*/ 2147483647 w 4325"/>
              <a:gd name="T45" fmla="*/ 2147483647 h 220"/>
              <a:gd name="T46" fmla="*/ 2147483647 w 4325"/>
              <a:gd name="T47" fmla="*/ 2147483647 h 220"/>
              <a:gd name="T48" fmla="*/ 2147483647 w 4325"/>
              <a:gd name="T49" fmla="*/ 2147483647 h 220"/>
              <a:gd name="T50" fmla="*/ 2147483647 w 4325"/>
              <a:gd name="T51" fmla="*/ 2147483647 h 220"/>
              <a:gd name="T52" fmla="*/ 2147483647 w 4325"/>
              <a:gd name="T53" fmla="*/ 2147483647 h 220"/>
              <a:gd name="T54" fmla="*/ 2147483647 w 4325"/>
              <a:gd name="T55" fmla="*/ 2147483647 h 220"/>
              <a:gd name="T56" fmla="*/ 2147483647 w 4325"/>
              <a:gd name="T57" fmla="*/ 2147483647 h 220"/>
              <a:gd name="T58" fmla="*/ 2147483647 w 4325"/>
              <a:gd name="T59" fmla="*/ 2147483647 h 220"/>
              <a:gd name="T60" fmla="*/ 2147483647 w 4325"/>
              <a:gd name="T61" fmla="*/ 2147483647 h 220"/>
              <a:gd name="T62" fmla="*/ 2147483647 w 4325"/>
              <a:gd name="T63" fmla="*/ 2147483647 h 220"/>
              <a:gd name="T64" fmla="*/ 2147483647 w 4325"/>
              <a:gd name="T65" fmla="*/ 2147483647 h 220"/>
              <a:gd name="T66" fmla="*/ 2147483647 w 4325"/>
              <a:gd name="T67" fmla="*/ 2147483647 h 220"/>
              <a:gd name="T68" fmla="*/ 2147483647 w 4325"/>
              <a:gd name="T69" fmla="*/ 2147483647 h 220"/>
              <a:gd name="T70" fmla="*/ 2147483647 w 4325"/>
              <a:gd name="T71" fmla="*/ 2147483647 h 220"/>
              <a:gd name="T72" fmla="*/ 2147483647 w 4325"/>
              <a:gd name="T73" fmla="*/ 2147483647 h 220"/>
              <a:gd name="T74" fmla="*/ 2147483647 w 4325"/>
              <a:gd name="T75" fmla="*/ 2147483647 h 220"/>
              <a:gd name="T76" fmla="*/ 2147483647 w 4325"/>
              <a:gd name="T77" fmla="*/ 2147483647 h 220"/>
              <a:gd name="T78" fmla="*/ 2147483647 w 4325"/>
              <a:gd name="T79" fmla="*/ 2147483647 h 220"/>
              <a:gd name="T80" fmla="*/ 2147483647 w 4325"/>
              <a:gd name="T81" fmla="*/ 2147483647 h 220"/>
              <a:gd name="T82" fmla="*/ 2147483647 w 4325"/>
              <a:gd name="T83" fmla="*/ 2147483647 h 220"/>
              <a:gd name="T84" fmla="*/ 2147483647 w 4325"/>
              <a:gd name="T85" fmla="*/ 2147483647 h 220"/>
              <a:gd name="T86" fmla="*/ 2147483647 w 4325"/>
              <a:gd name="T87" fmla="*/ 2147483647 h 220"/>
              <a:gd name="T88" fmla="*/ 2147483647 w 4325"/>
              <a:gd name="T89" fmla="*/ 2147483647 h 220"/>
              <a:gd name="T90" fmla="*/ 2147483647 w 4325"/>
              <a:gd name="T91" fmla="*/ 2147483647 h 22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25"/>
              <a:gd name="T139" fmla="*/ 0 h 220"/>
              <a:gd name="T140" fmla="*/ 4325 w 4325"/>
              <a:gd name="T141" fmla="*/ 220 h 22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25" h="220">
                <a:moveTo>
                  <a:pt x="0" y="172"/>
                </a:moveTo>
                <a:cubicBezTo>
                  <a:pt x="44" y="143"/>
                  <a:pt x="62" y="132"/>
                  <a:pt x="110" y="117"/>
                </a:cubicBezTo>
                <a:cubicBezTo>
                  <a:pt x="198" y="58"/>
                  <a:pt x="292" y="135"/>
                  <a:pt x="375" y="163"/>
                </a:cubicBezTo>
                <a:cubicBezTo>
                  <a:pt x="413" y="220"/>
                  <a:pt x="467" y="197"/>
                  <a:pt x="530" y="190"/>
                </a:cubicBezTo>
                <a:cubicBezTo>
                  <a:pt x="570" y="177"/>
                  <a:pt x="600" y="149"/>
                  <a:pt x="640" y="136"/>
                </a:cubicBezTo>
                <a:cubicBezTo>
                  <a:pt x="656" y="119"/>
                  <a:pt x="663" y="109"/>
                  <a:pt x="686" y="99"/>
                </a:cubicBezTo>
                <a:cubicBezTo>
                  <a:pt x="704" y="91"/>
                  <a:pt x="741" y="81"/>
                  <a:pt x="741" y="81"/>
                </a:cubicBezTo>
                <a:cubicBezTo>
                  <a:pt x="796" y="87"/>
                  <a:pt x="854" y="91"/>
                  <a:pt x="905" y="117"/>
                </a:cubicBezTo>
                <a:cubicBezTo>
                  <a:pt x="937" y="133"/>
                  <a:pt x="963" y="152"/>
                  <a:pt x="997" y="163"/>
                </a:cubicBezTo>
                <a:cubicBezTo>
                  <a:pt x="1067" y="210"/>
                  <a:pt x="1148" y="182"/>
                  <a:pt x="1225" y="163"/>
                </a:cubicBezTo>
                <a:cubicBezTo>
                  <a:pt x="1234" y="157"/>
                  <a:pt x="1243" y="150"/>
                  <a:pt x="1253" y="145"/>
                </a:cubicBezTo>
                <a:cubicBezTo>
                  <a:pt x="1262" y="141"/>
                  <a:pt x="1272" y="141"/>
                  <a:pt x="1280" y="136"/>
                </a:cubicBezTo>
                <a:cubicBezTo>
                  <a:pt x="1297" y="126"/>
                  <a:pt x="1309" y="110"/>
                  <a:pt x="1326" y="99"/>
                </a:cubicBezTo>
                <a:cubicBezTo>
                  <a:pt x="1358" y="51"/>
                  <a:pt x="1411" y="52"/>
                  <a:pt x="1463" y="35"/>
                </a:cubicBezTo>
                <a:cubicBezTo>
                  <a:pt x="1526" y="40"/>
                  <a:pt x="1613" y="38"/>
                  <a:pt x="1673" y="72"/>
                </a:cubicBezTo>
                <a:cubicBezTo>
                  <a:pt x="1746" y="113"/>
                  <a:pt x="1772" y="138"/>
                  <a:pt x="1856" y="154"/>
                </a:cubicBezTo>
                <a:cubicBezTo>
                  <a:pt x="1863" y="153"/>
                  <a:pt x="1936" y="149"/>
                  <a:pt x="1957" y="136"/>
                </a:cubicBezTo>
                <a:cubicBezTo>
                  <a:pt x="1990" y="116"/>
                  <a:pt x="2009" y="85"/>
                  <a:pt x="2048" y="72"/>
                </a:cubicBezTo>
                <a:cubicBezTo>
                  <a:pt x="2076" y="43"/>
                  <a:pt x="2100" y="43"/>
                  <a:pt x="2140" y="35"/>
                </a:cubicBezTo>
                <a:cubicBezTo>
                  <a:pt x="2192" y="41"/>
                  <a:pt x="2247" y="47"/>
                  <a:pt x="2295" y="72"/>
                </a:cubicBezTo>
                <a:cubicBezTo>
                  <a:pt x="2305" y="77"/>
                  <a:pt x="2312" y="86"/>
                  <a:pt x="2322" y="90"/>
                </a:cubicBezTo>
                <a:cubicBezTo>
                  <a:pt x="2340" y="98"/>
                  <a:pt x="2377" y="108"/>
                  <a:pt x="2377" y="108"/>
                </a:cubicBezTo>
                <a:cubicBezTo>
                  <a:pt x="2410" y="139"/>
                  <a:pt x="2461" y="145"/>
                  <a:pt x="2505" y="154"/>
                </a:cubicBezTo>
                <a:cubicBezTo>
                  <a:pt x="2514" y="153"/>
                  <a:pt x="2572" y="146"/>
                  <a:pt x="2588" y="136"/>
                </a:cubicBezTo>
                <a:cubicBezTo>
                  <a:pt x="2617" y="118"/>
                  <a:pt x="2640" y="77"/>
                  <a:pt x="2670" y="62"/>
                </a:cubicBezTo>
                <a:cubicBezTo>
                  <a:pt x="2690" y="52"/>
                  <a:pt x="2736" y="41"/>
                  <a:pt x="2761" y="35"/>
                </a:cubicBezTo>
                <a:cubicBezTo>
                  <a:pt x="2858" y="45"/>
                  <a:pt x="2920" y="56"/>
                  <a:pt x="2999" y="108"/>
                </a:cubicBezTo>
                <a:cubicBezTo>
                  <a:pt x="3042" y="137"/>
                  <a:pt x="3015" y="123"/>
                  <a:pt x="3081" y="145"/>
                </a:cubicBezTo>
                <a:cubicBezTo>
                  <a:pt x="3090" y="148"/>
                  <a:pt x="3109" y="154"/>
                  <a:pt x="3109" y="154"/>
                </a:cubicBezTo>
                <a:cubicBezTo>
                  <a:pt x="3158" y="142"/>
                  <a:pt x="3184" y="122"/>
                  <a:pt x="3228" y="108"/>
                </a:cubicBezTo>
                <a:cubicBezTo>
                  <a:pt x="3264" y="53"/>
                  <a:pt x="3224" y="102"/>
                  <a:pt x="3273" y="72"/>
                </a:cubicBezTo>
                <a:cubicBezTo>
                  <a:pt x="3308" y="51"/>
                  <a:pt x="3333" y="21"/>
                  <a:pt x="3374" y="8"/>
                </a:cubicBezTo>
                <a:cubicBezTo>
                  <a:pt x="3422" y="16"/>
                  <a:pt x="3472" y="17"/>
                  <a:pt x="3520" y="26"/>
                </a:cubicBezTo>
                <a:cubicBezTo>
                  <a:pt x="3539" y="30"/>
                  <a:pt x="3557" y="38"/>
                  <a:pt x="3575" y="44"/>
                </a:cubicBezTo>
                <a:cubicBezTo>
                  <a:pt x="3584" y="47"/>
                  <a:pt x="3602" y="53"/>
                  <a:pt x="3602" y="53"/>
                </a:cubicBezTo>
                <a:cubicBezTo>
                  <a:pt x="3659" y="110"/>
                  <a:pt x="3579" y="36"/>
                  <a:pt x="3648" y="81"/>
                </a:cubicBezTo>
                <a:cubicBezTo>
                  <a:pt x="3659" y="88"/>
                  <a:pt x="3665" y="102"/>
                  <a:pt x="3676" y="108"/>
                </a:cubicBezTo>
                <a:cubicBezTo>
                  <a:pt x="3695" y="119"/>
                  <a:pt x="3719" y="119"/>
                  <a:pt x="3740" y="126"/>
                </a:cubicBezTo>
                <a:cubicBezTo>
                  <a:pt x="3786" y="123"/>
                  <a:pt x="3832" y="123"/>
                  <a:pt x="3877" y="117"/>
                </a:cubicBezTo>
                <a:cubicBezTo>
                  <a:pt x="3896" y="114"/>
                  <a:pt x="3932" y="99"/>
                  <a:pt x="3932" y="99"/>
                </a:cubicBezTo>
                <a:cubicBezTo>
                  <a:pt x="3944" y="64"/>
                  <a:pt x="3951" y="56"/>
                  <a:pt x="3986" y="44"/>
                </a:cubicBezTo>
                <a:cubicBezTo>
                  <a:pt x="3992" y="38"/>
                  <a:pt x="3997" y="30"/>
                  <a:pt x="4005" y="26"/>
                </a:cubicBezTo>
                <a:cubicBezTo>
                  <a:pt x="4022" y="18"/>
                  <a:pt x="4060" y="8"/>
                  <a:pt x="4060" y="8"/>
                </a:cubicBezTo>
                <a:cubicBezTo>
                  <a:pt x="4203" y="28"/>
                  <a:pt x="4072" y="0"/>
                  <a:pt x="4151" y="35"/>
                </a:cubicBezTo>
                <a:cubicBezTo>
                  <a:pt x="4169" y="43"/>
                  <a:pt x="4206" y="53"/>
                  <a:pt x="4206" y="53"/>
                </a:cubicBezTo>
                <a:cubicBezTo>
                  <a:pt x="4247" y="96"/>
                  <a:pt x="4215" y="72"/>
                  <a:pt x="4325" y="72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2" name="Freeform 41"/>
          <p:cNvSpPr>
            <a:spLocks/>
          </p:cNvSpPr>
          <p:nvPr/>
        </p:nvSpPr>
        <p:spPr bwMode="auto">
          <a:xfrm>
            <a:off x="2178050" y="4891088"/>
            <a:ext cx="739775" cy="84137"/>
          </a:xfrm>
          <a:custGeom>
            <a:avLst/>
            <a:gdLst>
              <a:gd name="T0" fmla="*/ 0 w 466"/>
              <a:gd name="T1" fmla="*/ 2147483647 h 53"/>
              <a:gd name="T2" fmla="*/ 2147483647 w 466"/>
              <a:gd name="T3" fmla="*/ 2147483647 h 53"/>
              <a:gd name="T4" fmla="*/ 2147483647 w 466"/>
              <a:gd name="T5" fmla="*/ 2147483647 h 53"/>
              <a:gd name="T6" fmla="*/ 2147483647 w 466"/>
              <a:gd name="T7" fmla="*/ 2147483647 h 53"/>
              <a:gd name="T8" fmla="*/ 2147483647 w 466"/>
              <a:gd name="T9" fmla="*/ 2147483647 h 53"/>
              <a:gd name="T10" fmla="*/ 2147483647 w 466"/>
              <a:gd name="T11" fmla="*/ 2147483647 h 53"/>
              <a:gd name="T12" fmla="*/ 2147483647 w 466"/>
              <a:gd name="T13" fmla="*/ 2147483647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6"/>
              <a:gd name="T22" fmla="*/ 0 h 53"/>
              <a:gd name="T23" fmla="*/ 466 w 466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6" h="53">
                <a:moveTo>
                  <a:pt x="0" y="20"/>
                </a:moveTo>
                <a:cubicBezTo>
                  <a:pt x="7" y="18"/>
                  <a:pt x="21" y="0"/>
                  <a:pt x="45" y="5"/>
                </a:cubicBezTo>
                <a:cubicBezTo>
                  <a:pt x="69" y="10"/>
                  <a:pt x="107" y="51"/>
                  <a:pt x="145" y="52"/>
                </a:cubicBezTo>
                <a:cubicBezTo>
                  <a:pt x="183" y="53"/>
                  <a:pt x="234" y="14"/>
                  <a:pt x="273" y="12"/>
                </a:cubicBezTo>
                <a:cubicBezTo>
                  <a:pt x="312" y="10"/>
                  <a:pt x="355" y="36"/>
                  <a:pt x="379" y="38"/>
                </a:cubicBezTo>
                <a:cubicBezTo>
                  <a:pt x="403" y="40"/>
                  <a:pt x="402" y="28"/>
                  <a:pt x="416" y="23"/>
                </a:cubicBezTo>
                <a:cubicBezTo>
                  <a:pt x="431" y="18"/>
                  <a:pt x="456" y="12"/>
                  <a:pt x="466" y="10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3997</TotalTime>
  <Words>1285</Words>
  <Application>Microsoft Office PowerPoint</Application>
  <PresentationFormat>On-screen Show (4:3)</PresentationFormat>
  <Paragraphs>600</Paragraphs>
  <Slides>52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ＭＳ Ｐゴシック</vt:lpstr>
      <vt:lpstr>American Typewriter</vt:lpstr>
      <vt:lpstr>Apple Chancery</vt:lpstr>
      <vt:lpstr>Arial</vt:lpstr>
      <vt:lpstr>Arial Narrow</vt:lpstr>
      <vt:lpstr>Calibri</vt:lpstr>
      <vt:lpstr>Times New Roman</vt:lpstr>
      <vt:lpstr>Wingdings</vt:lpstr>
      <vt:lpstr>Blank Presentation</vt:lpstr>
      <vt:lpstr>The Art  of  Flow Cytometry</vt:lpstr>
      <vt:lpstr>Flow Cytometry</vt:lpstr>
      <vt:lpstr>Flow Cytometry</vt:lpstr>
      <vt:lpstr>Hydrodynamic Focusing</vt:lpstr>
      <vt:lpstr>Hydrodynamic Focusing</vt:lpstr>
      <vt:lpstr>Hydrodynamic Focusing</vt:lpstr>
      <vt:lpstr>Flow Cytometry</vt:lpstr>
      <vt:lpstr>Flow Cytometry</vt:lpstr>
      <vt:lpstr>Flow Cytometry</vt:lpstr>
      <vt:lpstr>Flow Cytometry</vt:lpstr>
      <vt:lpstr>Flow Cytometry</vt:lpstr>
      <vt:lpstr>Fluorochrome Fluorescence</vt:lpstr>
      <vt:lpstr>Absorption Wavelengths</vt:lpstr>
      <vt:lpstr>Absorption Wavelengths</vt:lpstr>
      <vt:lpstr>Emission Wavelengths</vt:lpstr>
      <vt:lpstr>Emission Wavelengths</vt:lpstr>
      <vt:lpstr>Flow Cytometry</vt:lpstr>
      <vt:lpstr>Flow Cytometry</vt:lpstr>
      <vt:lpstr>Emission Wavelengths</vt:lpstr>
      <vt:lpstr>Antibody Selection</vt:lpstr>
      <vt:lpstr>Antibody Selection</vt:lpstr>
      <vt:lpstr>Flow Cytometry Data</vt:lpstr>
      <vt:lpstr>Flow Cytometry Data</vt:lpstr>
      <vt:lpstr>Flow Cytometry Data</vt:lpstr>
      <vt:lpstr>Flow Cytometry Data</vt:lpstr>
      <vt:lpstr>Flow Cytometry Data</vt:lpstr>
      <vt:lpstr>Flow Cytometry Data</vt:lpstr>
      <vt:lpstr>Flow Cytometry Data</vt:lpstr>
      <vt:lpstr>Flow Cytometry Data</vt:lpstr>
      <vt:lpstr>Multicolor Flow Cytometry</vt:lpstr>
      <vt:lpstr>Multicolor Flow Cytometry</vt:lpstr>
      <vt:lpstr>Fluorescence Intensity Settings</vt:lpstr>
      <vt:lpstr>Fluorescence Intensity Settings</vt:lpstr>
      <vt:lpstr>Fluorescence Intensity Settings</vt:lpstr>
      <vt:lpstr>Fluorescence Intensity Settings</vt:lpstr>
      <vt:lpstr>Fluorescence Overlap</vt:lpstr>
      <vt:lpstr>Fluorescence Overlap</vt:lpstr>
      <vt:lpstr>Compensation Matrix</vt:lpstr>
      <vt:lpstr>Fluorescence Overlap</vt:lpstr>
      <vt:lpstr>Compensation  subtracts false readings</vt:lpstr>
      <vt:lpstr>Flow Cytometry Applications</vt:lpstr>
      <vt:lpstr>Flow Cytometry Applications</vt:lpstr>
      <vt:lpstr>Flow Cytometry Applications</vt:lpstr>
      <vt:lpstr>Flow Cytometry Applications</vt:lpstr>
      <vt:lpstr>Variations on a Theme</vt:lpstr>
      <vt:lpstr>FACS  Fluorescence –  Activated  Cell Sorting</vt:lpstr>
      <vt:lpstr>FACS Data</vt:lpstr>
      <vt:lpstr>RIC Flow Cytometry Equipment</vt:lpstr>
      <vt:lpstr>RIC Facility website http://ricfacility.byu.edu</vt:lpstr>
      <vt:lpstr>RIC Facility Scheduler</vt:lpstr>
      <vt:lpstr>RIC Facility Scheduler http://ricfacility.byu.edu </vt:lpstr>
      <vt:lpstr>The Art of  Flow Cytometry</vt:lpstr>
    </vt:vector>
  </TitlesOfParts>
  <Company>Sandra Burnett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Regulation of hematopoiesis by macrophages in a transgenic mouse model</dc:title>
  <dc:creator>Sandra Burnett</dc:creator>
  <cp:lastModifiedBy>Charles Roll</cp:lastModifiedBy>
  <cp:revision>334</cp:revision>
  <cp:lastPrinted>2009-10-06T15:42:04Z</cp:lastPrinted>
  <dcterms:created xsi:type="dcterms:W3CDTF">2009-10-06T14:18:06Z</dcterms:created>
  <dcterms:modified xsi:type="dcterms:W3CDTF">2018-05-18T18:24:59Z</dcterms:modified>
</cp:coreProperties>
</file>